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7" r:id="rId2"/>
    <p:sldId id="259" r:id="rId3"/>
    <p:sldId id="262" r:id="rId4"/>
    <p:sldId id="274" r:id="rId5"/>
    <p:sldId id="275" r:id="rId6"/>
    <p:sldId id="277" r:id="rId7"/>
    <p:sldId id="264" r:id="rId8"/>
    <p:sldId id="265" r:id="rId9"/>
    <p:sldId id="283" r:id="rId10"/>
    <p:sldId id="282" r:id="rId11"/>
    <p:sldId id="284" r:id="rId12"/>
    <p:sldId id="285" r:id="rId13"/>
    <p:sldId id="286"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4E0"/>
    <a:srgbClr val="0049AB"/>
    <a:srgbClr val="FF00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53"/>
    <p:restoredTop sz="68778" autoAdjust="0"/>
  </p:normalViewPr>
  <p:slideViewPr>
    <p:cSldViewPr snapToGrid="0" snapToObjects="1">
      <p:cViewPr varScale="1">
        <p:scale>
          <a:sx n="87" d="100"/>
          <a:sy n="87" d="100"/>
        </p:scale>
        <p:origin x="9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1667A-2918-764E-9A0A-69EB465CBF34}"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E4817-19C1-3842-8F47-F29E6413CBB9}" type="slidenum">
              <a:rPr lang="en-US" smtClean="0"/>
              <a:t>‹#›</a:t>
            </a:fld>
            <a:endParaRPr lang="en-US"/>
          </a:p>
        </p:txBody>
      </p:sp>
    </p:spTree>
    <p:extLst>
      <p:ext uri="{BB962C8B-B14F-4D97-AF65-F5344CB8AC3E}">
        <p14:creationId xmlns:p14="http://schemas.microsoft.com/office/powerpoint/2010/main" val="26049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atonhand.com/coding/n25530.htm"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eatonhand.com/coding/n25545.htm" TargetMode="External"/><Relationship Id="rId4" Type="http://schemas.openxmlformats.org/officeDocument/2006/relationships/hyperlink" Target="https://www.eatonhand.com/coding/n25535.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024A6-D951-45CE-91F1-B3D264C2F4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04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total of 381 radiological studies were performed in 20 confirmed victims for a median number of 28 studies per patient and a range of 5 to 60. For 7 suspected IPV victims, a total of 147 radiological studies were performed with a median of 7 and a range of 1 to 80 studies. For 34 confirmed no IPV patients, there were 875 studies with a median of 18 and a range of 2 to 94 studies. For 8 probably not IPV patients, 108 studies were performed with a median of 11 and a range of 2 to 37 studies. </a:t>
            </a:r>
            <a:endParaRPr lang="en-US" dirty="0"/>
          </a:p>
        </p:txBody>
      </p:sp>
      <p:sp>
        <p:nvSpPr>
          <p:cNvPr id="4" name="Slide Number Placeholder 3"/>
          <p:cNvSpPr>
            <a:spLocks noGrp="1"/>
          </p:cNvSpPr>
          <p:nvPr>
            <p:ph type="sldNum" sz="quarter" idx="5"/>
          </p:nvPr>
        </p:nvSpPr>
        <p:spPr/>
        <p:txBody>
          <a:bodyPr/>
          <a:lstStyle/>
          <a:p>
            <a:fld id="{16AE4817-19C1-3842-8F47-F29E6413CBB9}" type="slidenum">
              <a:rPr lang="en-US" smtClean="0"/>
              <a:t>12</a:t>
            </a:fld>
            <a:endParaRPr lang="en-US"/>
          </a:p>
        </p:txBody>
      </p:sp>
    </p:spTree>
    <p:extLst>
      <p:ext uri="{BB962C8B-B14F-4D97-AF65-F5344CB8AC3E}">
        <p14:creationId xmlns:p14="http://schemas.microsoft.com/office/powerpoint/2010/main" val="365640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Table 1: Sensitivity: 75% [95% CI 43%, 95%] Specificity: 94% [80%, 99%] PPV: 81% [48%, 98%] NPV: 91.4% [77%, 98%]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Table 2: Sensitivity: 60% [95% CI 36%, 81%] Specificity: 88% [74%, 96%] PPV: 71% [44%, 90%] NPV: 82% [68%, 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6AE4817-19C1-3842-8F47-F29E6413CBB9}" type="slidenum">
              <a:rPr lang="en-US" smtClean="0"/>
              <a:t>13</a:t>
            </a:fld>
            <a:endParaRPr lang="en-US"/>
          </a:p>
        </p:txBody>
      </p:sp>
    </p:spTree>
    <p:extLst>
      <p:ext uri="{BB962C8B-B14F-4D97-AF65-F5344CB8AC3E}">
        <p14:creationId xmlns:p14="http://schemas.microsoft.com/office/powerpoint/2010/main" val="88056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I think the most difficult aspect of treating intimate partner violence is that recognizing it is hard. There aren’t  guidelines or standardized references, and there is little-to-no education during medical school about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In my first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year orthopedic resident coming out of medical school, I evaluated a 34 year old female who reported she fell and the ED consulted for management of a forearm fracture. I thought, this is a nondisplaced isolated ulnar shaft fracture, and our radiologists agreed. That will do well in a cast,  so I casted her and sent her out.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 know now we could have done a better job in taking a more thorough history or asking if she felt safe at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there is clearly a need for improving IPV awareness especially among orthopedists and radiologists evaluating musculoskeletal injuries, and in particular noticing “defensive” fractures including ulnar shaft fracture.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patients are often not forthcoming regarding abuse, establishing more standardized reference guides using objective criteria may decrease the number of missed opportunities in helping IPV patients. The purpose of our study was to compare patient characteristics and radiographic features associated with isolated ulnar shaft fractures in IPV-related and non-IPV related cases. </a:t>
            </a:r>
          </a:p>
          <a:p>
            <a:endParaRPr lang="en-US" dirty="0"/>
          </a:p>
        </p:txBody>
      </p:sp>
      <p:sp>
        <p:nvSpPr>
          <p:cNvPr id="4" name="Slide Number Placeholder 3"/>
          <p:cNvSpPr>
            <a:spLocks noGrp="1"/>
          </p:cNvSpPr>
          <p:nvPr>
            <p:ph type="sldNum" sz="quarter" idx="5"/>
          </p:nvPr>
        </p:nvSpPr>
        <p:spPr/>
        <p:txBody>
          <a:bodyPr/>
          <a:lstStyle/>
          <a:p>
            <a:fld id="{16AE4817-19C1-3842-8F47-F29E6413CBB9}" type="slidenum">
              <a:rPr lang="en-US" smtClean="0"/>
              <a:t>2</a:t>
            </a:fld>
            <a:endParaRPr lang="en-US"/>
          </a:p>
        </p:txBody>
      </p:sp>
    </p:spTree>
    <p:extLst>
      <p:ext uri="{BB962C8B-B14F-4D97-AF65-F5344CB8AC3E}">
        <p14:creationId xmlns:p14="http://schemas.microsoft.com/office/powerpoint/2010/main" val="152542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a:rPr>
              <a:t>Closed treatment of ulnar shaft fracture; without manipulation (25530)</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Closed treatment of ulnar shaft fracture; with manipulation (25535)</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5"/>
              </a:rPr>
              <a:t>Open treatment of ulnar shaft fracture, with or without internal or external fixation (25545)</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6AE4817-19C1-3842-8F47-F29E6413CBB9}" type="slidenum">
              <a:rPr lang="en-US" smtClean="0"/>
              <a:t>3</a:t>
            </a:fld>
            <a:endParaRPr lang="en-US"/>
          </a:p>
        </p:txBody>
      </p:sp>
    </p:spTree>
    <p:extLst>
      <p:ext uri="{BB962C8B-B14F-4D97-AF65-F5344CB8AC3E}">
        <p14:creationId xmlns:p14="http://schemas.microsoft.com/office/powerpoint/2010/main" val="254260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was collected encompassing patient demographics and social history risk factors, as well as injury documentation on facial exam, whether or not screening for IPV was performed, the reported mechanism of injury, and number of documented ED visits</a:t>
            </a:r>
          </a:p>
          <a:p>
            <a:endParaRPr lang="en-US" dirty="0"/>
          </a:p>
        </p:txBody>
      </p:sp>
      <p:sp>
        <p:nvSpPr>
          <p:cNvPr id="4" name="Slide Number Placeholder 3"/>
          <p:cNvSpPr>
            <a:spLocks noGrp="1"/>
          </p:cNvSpPr>
          <p:nvPr>
            <p:ph type="sldNum" sz="quarter" idx="5"/>
          </p:nvPr>
        </p:nvSpPr>
        <p:spPr/>
        <p:txBody>
          <a:bodyPr/>
          <a:lstStyle/>
          <a:p>
            <a:fld id="{16AE4817-19C1-3842-8F47-F29E6413CBB9}" type="slidenum">
              <a:rPr lang="en-US" smtClean="0"/>
              <a:t>4</a:t>
            </a:fld>
            <a:endParaRPr lang="en-US"/>
          </a:p>
        </p:txBody>
      </p:sp>
    </p:spTree>
    <p:extLst>
      <p:ext uri="{BB962C8B-B14F-4D97-AF65-F5344CB8AC3E}">
        <p14:creationId xmlns:p14="http://schemas.microsoft.com/office/powerpoint/2010/main" val="821638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Suspected: Mechanism of injury reported did not match the fracture pattern, </a:t>
            </a:r>
          </a:p>
          <a:p>
            <a:r>
              <a:rPr lang="en-US" dirty="0"/>
              <a:t>Inconsistent history given to different providers, EMS story did not line up with patient’s story</a:t>
            </a:r>
          </a:p>
          <a:p>
            <a:endParaRPr lang="en-US" dirty="0"/>
          </a:p>
        </p:txBody>
      </p:sp>
      <p:sp>
        <p:nvSpPr>
          <p:cNvPr id="4" name="Slide Number Placeholder 3"/>
          <p:cNvSpPr>
            <a:spLocks noGrp="1"/>
          </p:cNvSpPr>
          <p:nvPr>
            <p:ph type="sldNum" sz="quarter" idx="5"/>
          </p:nvPr>
        </p:nvSpPr>
        <p:spPr/>
        <p:txBody>
          <a:bodyPr/>
          <a:lstStyle/>
          <a:p>
            <a:fld id="{16AE4817-19C1-3842-8F47-F29E6413CBB9}" type="slidenum">
              <a:rPr lang="en-US" smtClean="0"/>
              <a:t>6</a:t>
            </a:fld>
            <a:endParaRPr lang="en-US"/>
          </a:p>
        </p:txBody>
      </p:sp>
    </p:spTree>
    <p:extLst>
      <p:ext uri="{BB962C8B-B14F-4D97-AF65-F5344CB8AC3E}">
        <p14:creationId xmlns:p14="http://schemas.microsoft.com/office/powerpoint/2010/main" val="250566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E4817-19C1-3842-8F47-F29E6413CBB9}" type="slidenum">
              <a:rPr lang="en-US" smtClean="0"/>
              <a:t>7</a:t>
            </a:fld>
            <a:endParaRPr lang="en-US"/>
          </a:p>
        </p:txBody>
      </p:sp>
    </p:spTree>
    <p:extLst>
      <p:ext uri="{BB962C8B-B14F-4D97-AF65-F5344CB8AC3E}">
        <p14:creationId xmlns:p14="http://schemas.microsoft.com/office/powerpoint/2010/main" val="133097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20/62 = 32.2% including suspected cases</a:t>
            </a:r>
          </a:p>
        </p:txBody>
      </p:sp>
      <p:sp>
        <p:nvSpPr>
          <p:cNvPr id="4" name="Slide Number Placeholder 3"/>
          <p:cNvSpPr>
            <a:spLocks noGrp="1"/>
          </p:cNvSpPr>
          <p:nvPr>
            <p:ph type="sldNum" sz="quarter" idx="5"/>
          </p:nvPr>
        </p:nvSpPr>
        <p:spPr/>
        <p:txBody>
          <a:bodyPr/>
          <a:lstStyle/>
          <a:p>
            <a:fld id="{16AE4817-19C1-3842-8F47-F29E6413CBB9}" type="slidenum">
              <a:rPr lang="en-US" smtClean="0"/>
              <a:t>8</a:t>
            </a:fld>
            <a:endParaRPr lang="en-US"/>
          </a:p>
        </p:txBody>
      </p:sp>
    </p:spTree>
    <p:extLst>
      <p:ext uri="{BB962C8B-B14F-4D97-AF65-F5344CB8AC3E}">
        <p14:creationId xmlns:p14="http://schemas.microsoft.com/office/powerpoint/2010/main" val="58239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E4817-19C1-3842-8F47-F29E6413CBB9}" type="slidenum">
              <a:rPr lang="en-US" smtClean="0"/>
              <a:t>9</a:t>
            </a:fld>
            <a:endParaRPr lang="en-US"/>
          </a:p>
        </p:txBody>
      </p:sp>
    </p:spTree>
    <p:extLst>
      <p:ext uri="{BB962C8B-B14F-4D97-AF65-F5344CB8AC3E}">
        <p14:creationId xmlns:p14="http://schemas.microsoft.com/office/powerpoint/2010/main" val="19352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E4817-19C1-3842-8F47-F29E6413CBB9}" type="slidenum">
              <a:rPr lang="en-US" smtClean="0"/>
              <a:t>11</a:t>
            </a:fld>
            <a:endParaRPr lang="en-US"/>
          </a:p>
        </p:txBody>
      </p:sp>
    </p:spTree>
    <p:extLst>
      <p:ext uri="{BB962C8B-B14F-4D97-AF65-F5344CB8AC3E}">
        <p14:creationId xmlns:p14="http://schemas.microsoft.com/office/powerpoint/2010/main" val="2484339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E7DF1A-ED04-6A42-A260-D1EE3BCCABAF}"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EB24A-1ECC-F54D-88C1-13E35C96E3C5}" type="slidenum">
              <a:rPr lang="en-US" smtClean="0"/>
              <a:t>‹#›</a:t>
            </a:fld>
            <a:endParaRPr lang="en-US"/>
          </a:p>
        </p:txBody>
      </p:sp>
      <p:pic>
        <p:nvPicPr>
          <p:cNvPr id="8" name="Picture 7">
            <a:extLst>
              <a:ext uri="{FF2B5EF4-FFF2-40B4-BE49-F238E27FC236}">
                <a16:creationId xmlns:a16="http://schemas.microsoft.com/office/drawing/2014/main" id="{A980B149-7813-9B41-8298-056FE4ED4FDE}"/>
              </a:ext>
            </a:extLst>
          </p:cNvPr>
          <p:cNvPicPr>
            <a:picLocks noChangeAspect="1"/>
          </p:cNvPicPr>
          <p:nvPr userDrawn="1"/>
        </p:nvPicPr>
        <p:blipFill rotWithShape="1">
          <a:blip r:embed="rId2"/>
          <a:srcRect l="2" t="16165" r="1583" b="19931"/>
          <a:stretch/>
        </p:blipFill>
        <p:spPr>
          <a:xfrm>
            <a:off x="1524000" y="5801948"/>
            <a:ext cx="2848778" cy="900332"/>
          </a:xfrm>
          <a:prstGeom prst="rect">
            <a:avLst/>
          </a:prstGeom>
        </p:spPr>
      </p:pic>
      <p:pic>
        <p:nvPicPr>
          <p:cNvPr id="10" name="Picture 9">
            <a:extLst>
              <a:ext uri="{FF2B5EF4-FFF2-40B4-BE49-F238E27FC236}">
                <a16:creationId xmlns:a16="http://schemas.microsoft.com/office/drawing/2014/main" id="{A8EE25BA-BCAA-BF4E-8088-420564D50A47}"/>
              </a:ext>
            </a:extLst>
          </p:cNvPr>
          <p:cNvPicPr>
            <a:picLocks noChangeAspect="1"/>
          </p:cNvPicPr>
          <p:nvPr userDrawn="1"/>
        </p:nvPicPr>
        <p:blipFill>
          <a:blip r:embed="rId3"/>
          <a:stretch>
            <a:fillRect/>
          </a:stretch>
        </p:blipFill>
        <p:spPr>
          <a:xfrm>
            <a:off x="4372778" y="5812202"/>
            <a:ext cx="2743200" cy="881137"/>
          </a:xfrm>
          <a:prstGeom prst="rect">
            <a:avLst/>
          </a:prstGeom>
        </p:spPr>
      </p:pic>
      <p:pic>
        <p:nvPicPr>
          <p:cNvPr id="12" name="Picture 11">
            <a:extLst>
              <a:ext uri="{FF2B5EF4-FFF2-40B4-BE49-F238E27FC236}">
                <a16:creationId xmlns:a16="http://schemas.microsoft.com/office/drawing/2014/main" id="{715AB25A-F206-BE49-B427-430CDA6F5EB0}"/>
              </a:ext>
            </a:extLst>
          </p:cNvPr>
          <p:cNvPicPr>
            <a:picLocks noChangeAspect="1"/>
          </p:cNvPicPr>
          <p:nvPr userDrawn="1"/>
        </p:nvPicPr>
        <p:blipFill rotWithShape="1">
          <a:blip r:embed="rId4"/>
          <a:srcRect t="1573" r="-154"/>
          <a:stretch/>
        </p:blipFill>
        <p:spPr>
          <a:xfrm>
            <a:off x="7115978" y="5811545"/>
            <a:ext cx="3552022" cy="881137"/>
          </a:xfrm>
          <a:prstGeom prst="rect">
            <a:avLst/>
          </a:prstGeom>
        </p:spPr>
      </p:pic>
    </p:spTree>
    <p:extLst>
      <p:ext uri="{BB962C8B-B14F-4D97-AF65-F5344CB8AC3E}">
        <p14:creationId xmlns:p14="http://schemas.microsoft.com/office/powerpoint/2010/main" val="261307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7DF1A-ED04-6A42-A260-D1EE3BCCABAF}"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EB24A-1ECC-F54D-88C1-13E35C96E3C5}" type="slidenum">
              <a:rPr lang="en-US" smtClean="0"/>
              <a:t>‹#›</a:t>
            </a:fld>
            <a:endParaRPr lang="en-US"/>
          </a:p>
        </p:txBody>
      </p:sp>
    </p:spTree>
    <p:extLst>
      <p:ext uri="{BB962C8B-B14F-4D97-AF65-F5344CB8AC3E}">
        <p14:creationId xmlns:p14="http://schemas.microsoft.com/office/powerpoint/2010/main" val="139867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7DF1A-ED04-6A42-A260-D1EE3BCCABAF}"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EB24A-1ECC-F54D-88C1-13E35C96E3C5}" type="slidenum">
              <a:rPr lang="en-US" smtClean="0"/>
              <a:t>‹#›</a:t>
            </a:fld>
            <a:endParaRPr lang="en-US"/>
          </a:p>
        </p:txBody>
      </p:sp>
    </p:spTree>
    <p:extLst>
      <p:ext uri="{BB962C8B-B14F-4D97-AF65-F5344CB8AC3E}">
        <p14:creationId xmlns:p14="http://schemas.microsoft.com/office/powerpoint/2010/main" val="114588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arvard bwh dfc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035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EB24A-1ECC-F54D-88C1-13E35C96E3C5}" type="slidenum">
              <a:rPr lang="en-US" smtClean="0"/>
              <a:t>‹#›</a:t>
            </a:fld>
            <a:endParaRPr lang="en-US"/>
          </a:p>
        </p:txBody>
      </p:sp>
    </p:spTree>
    <p:extLst>
      <p:ext uri="{BB962C8B-B14F-4D97-AF65-F5344CB8AC3E}">
        <p14:creationId xmlns:p14="http://schemas.microsoft.com/office/powerpoint/2010/main" val="320144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7DF1A-ED04-6A42-A260-D1EE3BCCABAF}"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EB24A-1ECC-F54D-88C1-13E35C96E3C5}" type="slidenum">
              <a:rPr lang="en-US" smtClean="0"/>
              <a:t>‹#›</a:t>
            </a:fld>
            <a:endParaRPr lang="en-US"/>
          </a:p>
        </p:txBody>
      </p:sp>
    </p:spTree>
    <p:extLst>
      <p:ext uri="{BB962C8B-B14F-4D97-AF65-F5344CB8AC3E}">
        <p14:creationId xmlns:p14="http://schemas.microsoft.com/office/powerpoint/2010/main" val="320758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E7DF1A-ED04-6A42-A260-D1EE3BCCABAF}"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EB24A-1ECC-F54D-88C1-13E35C96E3C5}" type="slidenum">
              <a:rPr lang="en-US" smtClean="0"/>
              <a:t>‹#›</a:t>
            </a:fld>
            <a:endParaRPr lang="en-US"/>
          </a:p>
        </p:txBody>
      </p:sp>
    </p:spTree>
    <p:extLst>
      <p:ext uri="{BB962C8B-B14F-4D97-AF65-F5344CB8AC3E}">
        <p14:creationId xmlns:p14="http://schemas.microsoft.com/office/powerpoint/2010/main" val="9417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E7DF1A-ED04-6A42-A260-D1EE3BCCABAF}"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EB24A-1ECC-F54D-88C1-13E35C96E3C5}" type="slidenum">
              <a:rPr lang="en-US" smtClean="0"/>
              <a:t>‹#›</a:t>
            </a:fld>
            <a:endParaRPr lang="en-US"/>
          </a:p>
        </p:txBody>
      </p:sp>
    </p:spTree>
    <p:extLst>
      <p:ext uri="{BB962C8B-B14F-4D97-AF65-F5344CB8AC3E}">
        <p14:creationId xmlns:p14="http://schemas.microsoft.com/office/powerpoint/2010/main" val="82715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E7DF1A-ED04-6A42-A260-D1EE3BCCABAF}"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EB24A-1ECC-F54D-88C1-13E35C96E3C5}" type="slidenum">
              <a:rPr lang="en-US" smtClean="0"/>
              <a:t>‹#›</a:t>
            </a:fld>
            <a:endParaRPr lang="en-US"/>
          </a:p>
        </p:txBody>
      </p:sp>
    </p:spTree>
    <p:extLst>
      <p:ext uri="{BB962C8B-B14F-4D97-AF65-F5344CB8AC3E}">
        <p14:creationId xmlns:p14="http://schemas.microsoft.com/office/powerpoint/2010/main" val="361568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7DF1A-ED04-6A42-A260-D1EE3BCCABAF}" type="datetimeFigureOut">
              <a:rPr lang="en-US" smtClean="0"/>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EB24A-1ECC-F54D-88C1-13E35C96E3C5}" type="slidenum">
              <a:rPr lang="en-US" smtClean="0"/>
              <a:t>‹#›</a:t>
            </a:fld>
            <a:endParaRPr lang="en-US"/>
          </a:p>
        </p:txBody>
      </p:sp>
    </p:spTree>
    <p:extLst>
      <p:ext uri="{BB962C8B-B14F-4D97-AF65-F5344CB8AC3E}">
        <p14:creationId xmlns:p14="http://schemas.microsoft.com/office/powerpoint/2010/main" val="369705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7DF1A-ED04-6A42-A260-D1EE3BCCABAF}"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EB24A-1ECC-F54D-88C1-13E35C96E3C5}" type="slidenum">
              <a:rPr lang="en-US" smtClean="0"/>
              <a:t>‹#›</a:t>
            </a:fld>
            <a:endParaRPr lang="en-US"/>
          </a:p>
        </p:txBody>
      </p:sp>
    </p:spTree>
    <p:extLst>
      <p:ext uri="{BB962C8B-B14F-4D97-AF65-F5344CB8AC3E}">
        <p14:creationId xmlns:p14="http://schemas.microsoft.com/office/powerpoint/2010/main" val="425945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7DF1A-ED04-6A42-A260-D1EE3BCCABAF}"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EB24A-1ECC-F54D-88C1-13E35C96E3C5}" type="slidenum">
              <a:rPr lang="en-US" smtClean="0"/>
              <a:t>‹#›</a:t>
            </a:fld>
            <a:endParaRPr lang="en-US"/>
          </a:p>
        </p:txBody>
      </p:sp>
    </p:spTree>
    <p:extLst>
      <p:ext uri="{BB962C8B-B14F-4D97-AF65-F5344CB8AC3E}">
        <p14:creationId xmlns:p14="http://schemas.microsoft.com/office/powerpoint/2010/main" val="225173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7DF1A-ED04-6A42-A260-D1EE3BCCABAF}" type="datetimeFigureOut">
              <a:rPr lang="en-US" smtClean="0"/>
              <a:t>10/15/2020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EB24A-1ECC-F54D-88C1-13E35C96E3C5}" type="slidenum">
              <a:rPr lang="en-US" smtClean="0"/>
              <a:t>‹#›</a:t>
            </a:fld>
            <a:endParaRPr lang="en-US"/>
          </a:p>
        </p:txBody>
      </p:sp>
    </p:spTree>
    <p:extLst>
      <p:ext uri="{BB962C8B-B14F-4D97-AF65-F5344CB8AC3E}">
        <p14:creationId xmlns:p14="http://schemas.microsoft.com/office/powerpoint/2010/main" val="13611655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89B4-C2EE-0F49-8E06-A4930FFEFBE6}"/>
              </a:ext>
            </a:extLst>
          </p:cNvPr>
          <p:cNvSpPr>
            <a:spLocks noGrp="1"/>
          </p:cNvSpPr>
          <p:nvPr>
            <p:ph type="title"/>
          </p:nvPr>
        </p:nvSpPr>
        <p:spPr>
          <a:xfrm>
            <a:off x="662677" y="774360"/>
            <a:ext cx="11029036" cy="1556013"/>
          </a:xfrm>
        </p:spPr>
        <p:txBody>
          <a:bodyPr>
            <a:noAutofit/>
          </a:bodyPr>
          <a:lstStyle/>
          <a:p>
            <a:pPr algn="ctr"/>
            <a:r>
              <a:rPr lang="en-US" sz="4000" b="1" dirty="0">
                <a:solidFill>
                  <a:srgbClr val="00B0F0"/>
                </a:solidFill>
                <a:ea typeface="Times New Roman" panose="02020603050405020304" pitchFamily="18" charset="0"/>
              </a:rPr>
              <a:t>Recognizing Intimate Partner Violence: Defensive Ulnar Fractures</a:t>
            </a:r>
            <a:endParaRPr lang="en-US" sz="4000" b="1" dirty="0">
              <a:solidFill>
                <a:srgbClr val="00B0F0"/>
              </a:solidFill>
            </a:endParaRPr>
          </a:p>
        </p:txBody>
      </p:sp>
      <p:sp>
        <p:nvSpPr>
          <p:cNvPr id="3" name="Subtitle 2">
            <a:extLst>
              <a:ext uri="{FF2B5EF4-FFF2-40B4-BE49-F238E27FC236}">
                <a16:creationId xmlns:a16="http://schemas.microsoft.com/office/drawing/2014/main" id="{485B27A7-0F46-C641-A385-F546DE1EA290}"/>
              </a:ext>
            </a:extLst>
          </p:cNvPr>
          <p:cNvSpPr>
            <a:spLocks noGrp="1"/>
          </p:cNvSpPr>
          <p:nvPr>
            <p:ph type="body" idx="1"/>
          </p:nvPr>
        </p:nvSpPr>
        <p:spPr>
          <a:xfrm>
            <a:off x="0" y="2891120"/>
            <a:ext cx="12192000" cy="3273015"/>
          </a:xfrm>
        </p:spPr>
        <p:txBody>
          <a:bodyPr>
            <a:noAutofit/>
          </a:bodyPr>
          <a:lstStyle/>
          <a:p>
            <a:pPr algn="ctr">
              <a:lnSpc>
                <a:spcPct val="100000"/>
              </a:lnSpc>
              <a:spcBef>
                <a:spcPts val="0"/>
              </a:spcBef>
            </a:pPr>
            <a:r>
              <a:rPr lang="en-US" sz="2600" b="1" dirty="0">
                <a:solidFill>
                  <a:srgbClr val="FFC000"/>
                </a:solidFill>
              </a:rPr>
              <a:t>David Sing</a:t>
            </a:r>
            <a:r>
              <a:rPr lang="en-US" sz="2600" b="1" baseline="30000" dirty="0">
                <a:solidFill>
                  <a:srgbClr val="FFC000"/>
                </a:solidFill>
              </a:rPr>
              <a:t>1,2</a:t>
            </a:r>
            <a:r>
              <a:rPr lang="en-US" sz="2600" dirty="0">
                <a:solidFill>
                  <a:srgbClr val="FFC000"/>
                </a:solidFill>
              </a:rPr>
              <a:t>, Rahul Gujrathi</a:t>
            </a:r>
            <a:r>
              <a:rPr lang="en-US" sz="2600" baseline="30000" dirty="0">
                <a:solidFill>
                  <a:srgbClr val="FFC000"/>
                </a:solidFill>
              </a:rPr>
              <a:t>1</a:t>
            </a:r>
            <a:r>
              <a:rPr lang="en-US" sz="2600" dirty="0">
                <a:solidFill>
                  <a:srgbClr val="FFC000"/>
                </a:solidFill>
              </a:rPr>
              <a:t>, Steven Seltzer</a:t>
            </a:r>
            <a:r>
              <a:rPr lang="en-US" sz="2600" baseline="30000" dirty="0">
                <a:solidFill>
                  <a:srgbClr val="FFC000"/>
                </a:solidFill>
              </a:rPr>
              <a:t>1</a:t>
            </a:r>
            <a:r>
              <a:rPr lang="en-US" sz="2600" dirty="0">
                <a:solidFill>
                  <a:srgbClr val="FFC000"/>
                </a:solidFill>
              </a:rPr>
              <a:t>, Giles Boland</a:t>
            </a:r>
            <a:r>
              <a:rPr lang="en-US" sz="2600" baseline="30000" dirty="0">
                <a:solidFill>
                  <a:srgbClr val="FFC000"/>
                </a:solidFill>
              </a:rPr>
              <a:t>1</a:t>
            </a:r>
            <a:r>
              <a:rPr lang="en-US" sz="2600" dirty="0">
                <a:solidFill>
                  <a:srgbClr val="FFC000"/>
                </a:solidFill>
              </a:rPr>
              <a:t>, George Dyer</a:t>
            </a:r>
            <a:r>
              <a:rPr lang="en-US" sz="2600" baseline="30000" dirty="0">
                <a:solidFill>
                  <a:srgbClr val="FFC000"/>
                </a:solidFill>
              </a:rPr>
              <a:t>1,3</a:t>
            </a:r>
            <a:r>
              <a:rPr lang="en-US" sz="2600" dirty="0">
                <a:solidFill>
                  <a:srgbClr val="FFC000"/>
                </a:solidFill>
              </a:rPr>
              <a:t>, </a:t>
            </a:r>
          </a:p>
          <a:p>
            <a:pPr algn="ctr">
              <a:lnSpc>
                <a:spcPct val="100000"/>
              </a:lnSpc>
              <a:spcBef>
                <a:spcPts val="0"/>
              </a:spcBef>
            </a:pPr>
            <a:r>
              <a:rPr lang="en-US" sz="2600" dirty="0">
                <a:solidFill>
                  <a:srgbClr val="FFC000"/>
                </a:solidFill>
              </a:rPr>
              <a:t>Mitchel Harris</a:t>
            </a:r>
            <a:r>
              <a:rPr lang="en-US" sz="2600" baseline="30000" dirty="0">
                <a:solidFill>
                  <a:srgbClr val="FFC000"/>
                </a:solidFill>
              </a:rPr>
              <a:t>1,4</a:t>
            </a:r>
            <a:r>
              <a:rPr lang="en-US" sz="2600" dirty="0">
                <a:solidFill>
                  <a:srgbClr val="FFC000"/>
                </a:solidFill>
              </a:rPr>
              <a:t>, Paul Tornetta III</a:t>
            </a:r>
            <a:r>
              <a:rPr lang="en-US" sz="2600" baseline="30000" dirty="0">
                <a:solidFill>
                  <a:srgbClr val="FFC000"/>
                </a:solidFill>
              </a:rPr>
              <a:t>2</a:t>
            </a:r>
            <a:r>
              <a:rPr lang="en-US" sz="2600" dirty="0">
                <a:solidFill>
                  <a:srgbClr val="FFC000"/>
                </a:solidFill>
              </a:rPr>
              <a:t>, Bharti Khurana</a:t>
            </a:r>
            <a:r>
              <a:rPr lang="en-US" sz="2600" baseline="30000" dirty="0">
                <a:solidFill>
                  <a:srgbClr val="FFC000"/>
                </a:solidFill>
              </a:rPr>
              <a:t>1*</a:t>
            </a:r>
            <a:endParaRPr lang="en-US" sz="2600" dirty="0">
              <a:solidFill>
                <a:srgbClr val="FFC000"/>
              </a:solidFill>
            </a:endParaRPr>
          </a:p>
          <a:p>
            <a:pPr algn="ctr">
              <a:lnSpc>
                <a:spcPct val="100000"/>
              </a:lnSpc>
              <a:spcBef>
                <a:spcPts val="0"/>
              </a:spcBef>
            </a:pPr>
            <a:endParaRPr lang="en-US" sz="2800" dirty="0"/>
          </a:p>
          <a:p>
            <a:pPr algn="ctr">
              <a:lnSpc>
                <a:spcPct val="100000"/>
              </a:lnSpc>
              <a:spcBef>
                <a:spcPts val="0"/>
              </a:spcBef>
            </a:pPr>
            <a:r>
              <a:rPr lang="de-DE" altLang="ja-JP" sz="2000" dirty="0">
                <a:solidFill>
                  <a:schemeClr val="tx1"/>
                </a:solidFill>
                <a:latin typeface="Calibri" panose="020F0502020204030204" pitchFamily="34" charset="0"/>
                <a:ea typeface="ＭＳ Ｐゴシック" panose="020B0600070205080204" pitchFamily="34" charset="-128"/>
              </a:rPr>
              <a:t>1. </a:t>
            </a:r>
            <a:r>
              <a:rPr lang="de-DE" altLang="ja-JP" sz="2000" b="1" dirty="0">
                <a:solidFill>
                  <a:schemeClr val="tx1"/>
                </a:solidFill>
                <a:latin typeface="Calibri" panose="020F0502020204030204" pitchFamily="34" charset="0"/>
                <a:ea typeface="ＭＳ Ｐゴシック" panose="020B0600070205080204" pitchFamily="34" charset="-128"/>
              </a:rPr>
              <a:t>Trauma Imaging Research and Innovation Center,  Department of Radiology</a:t>
            </a:r>
          </a:p>
          <a:p>
            <a:pPr algn="ctr">
              <a:lnSpc>
                <a:spcPct val="100000"/>
              </a:lnSpc>
              <a:spcBef>
                <a:spcPts val="0"/>
              </a:spcBef>
            </a:pPr>
            <a:r>
              <a:rPr lang="de-DE" altLang="ja-JP" sz="2000" b="1" dirty="0">
                <a:solidFill>
                  <a:schemeClr val="tx1"/>
                </a:solidFill>
                <a:latin typeface="Calibri" panose="020F0502020204030204" pitchFamily="34" charset="0"/>
                <a:ea typeface="ＭＳ Ｐゴシック" panose="020B0600070205080204" pitchFamily="34" charset="-128"/>
              </a:rPr>
              <a:t>Brigham and </a:t>
            </a:r>
            <a:r>
              <a:rPr lang="en-US" altLang="en-US" sz="2000" b="1" dirty="0">
                <a:solidFill>
                  <a:schemeClr val="tx1"/>
                </a:solidFill>
                <a:latin typeface="Calibri" panose="020F0502020204030204" pitchFamily="34" charset="0"/>
                <a:ea typeface="ＭＳ Ｐゴシック" panose="020B0600070205080204" pitchFamily="34" charset="-128"/>
              </a:rPr>
              <a:t>Women’s </a:t>
            </a:r>
            <a:r>
              <a:rPr lang="de-DE" altLang="ja-JP" sz="2000" b="1" dirty="0">
                <a:solidFill>
                  <a:schemeClr val="tx1"/>
                </a:solidFill>
                <a:latin typeface="Calibri" panose="020F0502020204030204" pitchFamily="34" charset="0"/>
                <a:ea typeface="ＭＳ Ｐゴシック" panose="020B0600070205080204" pitchFamily="34" charset="-128"/>
              </a:rPr>
              <a:t>Hospital, </a:t>
            </a:r>
            <a:r>
              <a:rPr lang="en-US" altLang="ja-JP" sz="2000" b="1" dirty="0">
                <a:solidFill>
                  <a:schemeClr val="tx1"/>
                </a:solidFill>
                <a:latin typeface="Calibri" panose="020F0502020204030204" pitchFamily="34" charset="0"/>
                <a:ea typeface="ＭＳ Ｐゴシック" panose="020B0600070205080204" pitchFamily="34" charset="-128"/>
              </a:rPr>
              <a:t>Harvard Medical School, Boston, MA, USA</a:t>
            </a:r>
            <a:endParaRPr lang="de-DE" altLang="ja-JP" sz="2000" b="1" dirty="0">
              <a:solidFill>
                <a:schemeClr val="tx1"/>
              </a:solidFill>
              <a:latin typeface="Calibri" panose="020F0502020204030204" pitchFamily="34" charset="0"/>
              <a:ea typeface="ＭＳ Ｐゴシック" panose="020B0600070205080204" pitchFamily="34" charset="-128"/>
            </a:endParaRPr>
          </a:p>
          <a:p>
            <a:pPr algn="ctr">
              <a:lnSpc>
                <a:spcPct val="100000"/>
              </a:lnSpc>
              <a:spcBef>
                <a:spcPts val="0"/>
              </a:spcBef>
            </a:pPr>
            <a:r>
              <a:rPr lang="de-DE" altLang="ja-JP" sz="2000" dirty="0">
                <a:solidFill>
                  <a:schemeClr val="tx1"/>
                </a:solidFill>
                <a:latin typeface="Calibri" panose="020F0502020204030204" pitchFamily="34" charset="0"/>
                <a:ea typeface="ＭＳ Ｐゴシック" panose="020B0600070205080204" pitchFamily="34" charset="-128"/>
              </a:rPr>
              <a:t>2. Department of Orthopedics, Boston Medical Center, Boston, MA, USA</a:t>
            </a:r>
          </a:p>
          <a:p>
            <a:pPr algn="ctr">
              <a:lnSpc>
                <a:spcPct val="100000"/>
              </a:lnSpc>
              <a:spcBef>
                <a:spcPts val="0"/>
              </a:spcBef>
            </a:pPr>
            <a:r>
              <a:rPr lang="de-DE" altLang="ja-JP" sz="2000" dirty="0">
                <a:solidFill>
                  <a:schemeClr val="tx1"/>
                </a:solidFill>
                <a:latin typeface="Calibri" panose="020F0502020204030204" pitchFamily="34" charset="0"/>
                <a:ea typeface="ＭＳ Ｐゴシック" panose="020B0600070205080204" pitchFamily="34" charset="-128"/>
              </a:rPr>
              <a:t>3. Department of Orthopedics, Brigham and Women‘s Hosptial, Boston, MA, USA</a:t>
            </a:r>
          </a:p>
          <a:p>
            <a:pPr algn="ctr">
              <a:lnSpc>
                <a:spcPct val="100000"/>
              </a:lnSpc>
              <a:spcBef>
                <a:spcPts val="0"/>
              </a:spcBef>
            </a:pPr>
            <a:r>
              <a:rPr lang="de-DE" altLang="ja-JP" sz="2000" dirty="0">
                <a:solidFill>
                  <a:schemeClr val="tx1"/>
                </a:solidFill>
                <a:latin typeface="Calibri" panose="020F0502020204030204" pitchFamily="34" charset="0"/>
                <a:ea typeface="ＭＳ Ｐゴシック" panose="020B0600070205080204" pitchFamily="34" charset="-128"/>
              </a:rPr>
              <a:t>4. Department of Orthopedics, Massachusetts General Hospital, Boston, MA, USA</a:t>
            </a:r>
          </a:p>
          <a:p>
            <a:pPr algn="ctr">
              <a:lnSpc>
                <a:spcPct val="100000"/>
              </a:lnSpc>
              <a:spcBef>
                <a:spcPts val="0"/>
              </a:spcBef>
            </a:pPr>
            <a:endParaRPr lang="en-US" altLang="ja-JP" sz="2000" dirty="0">
              <a:solidFill>
                <a:schemeClr val="tx1"/>
              </a:solidFill>
              <a:latin typeface="Calibri" panose="020F0502020204030204" pitchFamily="34" charset="0"/>
              <a:ea typeface="ＭＳ Ｐゴシック" panose="020B0600070205080204" pitchFamily="34" charset="-128"/>
            </a:endParaRPr>
          </a:p>
          <a:p>
            <a:pPr algn="ctr">
              <a:lnSpc>
                <a:spcPct val="100000"/>
              </a:lnSpc>
              <a:spcBef>
                <a:spcPts val="0"/>
              </a:spcBef>
            </a:pPr>
            <a:r>
              <a:rPr lang="en-US" altLang="ja-JP" sz="2000" dirty="0">
                <a:solidFill>
                  <a:schemeClr val="tx1"/>
                </a:solidFill>
                <a:latin typeface="Calibri" panose="020F0502020204030204" pitchFamily="34" charset="0"/>
                <a:ea typeface="ＭＳ Ｐゴシック" panose="020B0600070205080204" pitchFamily="34" charset="-128"/>
              </a:rPr>
              <a:t>*Funding: Gillian </a:t>
            </a:r>
            <a:r>
              <a:rPr lang="en-US" altLang="ja-JP" sz="2000" dirty="0" err="1">
                <a:solidFill>
                  <a:schemeClr val="tx1"/>
                </a:solidFill>
                <a:latin typeface="Calibri" panose="020F0502020204030204" pitchFamily="34" charset="0"/>
                <a:ea typeface="ＭＳ Ｐゴシック" panose="020B0600070205080204" pitchFamily="34" charset="-128"/>
              </a:rPr>
              <a:t>Reny</a:t>
            </a:r>
            <a:r>
              <a:rPr lang="en-US" altLang="ja-JP" sz="2000" dirty="0">
                <a:solidFill>
                  <a:schemeClr val="tx1"/>
                </a:solidFill>
                <a:latin typeface="Calibri" panose="020F0502020204030204" pitchFamily="34" charset="0"/>
                <a:ea typeface="ＭＳ Ｐゴシック" panose="020B0600070205080204" pitchFamily="34" charset="-128"/>
              </a:rPr>
              <a:t> Stepping Strong Innovation award, Innovation Discovery award, BCRISP</a:t>
            </a:r>
          </a:p>
          <a:p>
            <a:pPr algn="ctr">
              <a:lnSpc>
                <a:spcPct val="100000"/>
              </a:lnSpc>
              <a:spcBef>
                <a:spcPts val="0"/>
              </a:spcBef>
            </a:pPr>
            <a:r>
              <a:rPr lang="en-US" altLang="ja-JP" sz="2000" dirty="0">
                <a:solidFill>
                  <a:schemeClr val="tx1"/>
                </a:solidFill>
                <a:latin typeface="Calibri" panose="020F0502020204030204" pitchFamily="34" charset="0"/>
                <a:ea typeface="ＭＳ Ｐゴシック" panose="020B0600070205080204" pitchFamily="34" charset="-128"/>
              </a:rPr>
              <a:t>Mass General Brigham</a:t>
            </a:r>
          </a:p>
          <a:p>
            <a:pPr algn="ctr">
              <a:lnSpc>
                <a:spcPct val="100000"/>
              </a:lnSpc>
              <a:spcBef>
                <a:spcPts val="0"/>
              </a:spcBef>
            </a:pPr>
            <a:endParaRPr lang="en-US" sz="2800" dirty="0"/>
          </a:p>
          <a:p>
            <a:pPr algn="ctr">
              <a:lnSpc>
                <a:spcPct val="100000"/>
              </a:lnSpc>
              <a:spcBef>
                <a:spcPts val="0"/>
              </a:spcBef>
            </a:pPr>
            <a:endParaRPr lang="en-US" sz="2800" dirty="0"/>
          </a:p>
        </p:txBody>
      </p:sp>
      <p:pic>
        <p:nvPicPr>
          <p:cNvPr id="7" name="Picture 6" descr="Harv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4521" y="141287"/>
            <a:ext cx="1156303" cy="10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righa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76" y="141287"/>
            <a:ext cx="983002" cy="10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723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BDF8AC-4EF5-49BC-A4B5-E5D45983E4A9}"/>
              </a:ext>
            </a:extLst>
          </p:cNvPr>
          <p:cNvPicPr>
            <a:picLocks noChangeAspect="1"/>
          </p:cNvPicPr>
          <p:nvPr/>
        </p:nvPicPr>
        <p:blipFill>
          <a:blip r:embed="rId2"/>
          <a:stretch>
            <a:fillRect/>
          </a:stretch>
        </p:blipFill>
        <p:spPr>
          <a:xfrm>
            <a:off x="8813446" y="1804087"/>
            <a:ext cx="2127336" cy="4822767"/>
          </a:xfrm>
          <a:prstGeom prst="rect">
            <a:avLst/>
          </a:prstGeom>
        </p:spPr>
      </p:pic>
      <p:sp>
        <p:nvSpPr>
          <p:cNvPr id="4" name="Title 1">
            <a:extLst>
              <a:ext uri="{FF2B5EF4-FFF2-40B4-BE49-F238E27FC236}">
                <a16:creationId xmlns:a16="http://schemas.microsoft.com/office/drawing/2014/main" id="{6C02A562-AD0B-4460-B19A-3E05B97ABC03}"/>
              </a:ext>
            </a:extLst>
          </p:cNvPr>
          <p:cNvSpPr txBox="1">
            <a:spLocks/>
          </p:cNvSpPr>
          <p:nvPr/>
        </p:nvSpPr>
        <p:spPr>
          <a:xfrm>
            <a:off x="838200" y="116831"/>
            <a:ext cx="67499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1A74E0"/>
                </a:solidFill>
              </a:rPr>
              <a:t>Results</a:t>
            </a:r>
            <a:endParaRPr lang="en-US" sz="4000" dirty="0">
              <a:solidFill>
                <a:srgbClr val="FFC000"/>
              </a:solidFill>
            </a:endParaRPr>
          </a:p>
        </p:txBody>
      </p:sp>
      <p:pic>
        <p:nvPicPr>
          <p:cNvPr id="5" name="Picture 4">
            <a:extLst>
              <a:ext uri="{FF2B5EF4-FFF2-40B4-BE49-F238E27FC236}">
                <a16:creationId xmlns:a16="http://schemas.microsoft.com/office/drawing/2014/main" id="{32266690-3854-43B5-A594-F93DFDF059EA}"/>
              </a:ext>
            </a:extLst>
          </p:cNvPr>
          <p:cNvPicPr>
            <a:picLocks noChangeAspect="1"/>
          </p:cNvPicPr>
          <p:nvPr/>
        </p:nvPicPr>
        <p:blipFill>
          <a:blip r:embed="rId3"/>
          <a:stretch>
            <a:fillRect/>
          </a:stretch>
        </p:blipFill>
        <p:spPr>
          <a:xfrm>
            <a:off x="20793" y="1255402"/>
            <a:ext cx="3758252" cy="5529047"/>
          </a:xfrm>
          <a:prstGeom prst="rect">
            <a:avLst/>
          </a:prstGeom>
        </p:spPr>
      </p:pic>
      <p:pic>
        <p:nvPicPr>
          <p:cNvPr id="6" name="Picture 5">
            <a:extLst>
              <a:ext uri="{FF2B5EF4-FFF2-40B4-BE49-F238E27FC236}">
                <a16:creationId xmlns:a16="http://schemas.microsoft.com/office/drawing/2014/main" id="{9717C6B5-06FF-406E-973C-F23C34741C8F}"/>
              </a:ext>
            </a:extLst>
          </p:cNvPr>
          <p:cNvPicPr>
            <a:picLocks noChangeAspect="1"/>
          </p:cNvPicPr>
          <p:nvPr/>
        </p:nvPicPr>
        <p:blipFill>
          <a:blip r:embed="rId4"/>
          <a:stretch>
            <a:fillRect/>
          </a:stretch>
        </p:blipFill>
        <p:spPr>
          <a:xfrm>
            <a:off x="3847551" y="1255403"/>
            <a:ext cx="3892877" cy="5485766"/>
          </a:xfrm>
          <a:prstGeom prst="rect">
            <a:avLst/>
          </a:prstGeom>
        </p:spPr>
      </p:pic>
      <p:sp>
        <p:nvSpPr>
          <p:cNvPr id="7" name="Rectangle 6">
            <a:extLst>
              <a:ext uri="{FF2B5EF4-FFF2-40B4-BE49-F238E27FC236}">
                <a16:creationId xmlns:a16="http://schemas.microsoft.com/office/drawing/2014/main" id="{90718928-AB2F-4B0A-A5E3-A955E9826469}"/>
              </a:ext>
            </a:extLst>
          </p:cNvPr>
          <p:cNvSpPr/>
          <p:nvPr/>
        </p:nvSpPr>
        <p:spPr bwMode="auto">
          <a:xfrm>
            <a:off x="20793" y="4238368"/>
            <a:ext cx="7657850" cy="617838"/>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80695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2106A70E-EE36-4425-A661-1A0BE9ECF790}"/>
              </a:ext>
            </a:extLst>
          </p:cNvPr>
          <p:cNvPicPr>
            <a:picLocks noChangeAspect="1"/>
          </p:cNvPicPr>
          <p:nvPr/>
        </p:nvPicPr>
        <p:blipFill rotWithShape="1">
          <a:blip r:embed="rId5"/>
          <a:srcRect l="3356" t="80929" r="4346" b="1328"/>
          <a:stretch/>
        </p:blipFill>
        <p:spPr>
          <a:xfrm>
            <a:off x="7920681" y="340538"/>
            <a:ext cx="3715159" cy="1537689"/>
          </a:xfrm>
          <a:prstGeom prst="rect">
            <a:avLst/>
          </a:prstGeom>
        </p:spPr>
      </p:pic>
      <p:sp>
        <p:nvSpPr>
          <p:cNvPr id="9" name="Rectangle 8">
            <a:extLst>
              <a:ext uri="{FF2B5EF4-FFF2-40B4-BE49-F238E27FC236}">
                <a16:creationId xmlns:a16="http://schemas.microsoft.com/office/drawing/2014/main" id="{59690277-B0E3-4CD6-9BDB-658882F652E1}"/>
              </a:ext>
            </a:extLst>
          </p:cNvPr>
          <p:cNvSpPr/>
          <p:nvPr/>
        </p:nvSpPr>
        <p:spPr bwMode="auto">
          <a:xfrm>
            <a:off x="82578" y="6227511"/>
            <a:ext cx="7657850" cy="513658"/>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80695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9461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BF2A1B5-5416-417D-BA6B-63A8339419EA}"/>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Longitudinal Imaging Analysis</a:t>
            </a:r>
          </a:p>
        </p:txBody>
      </p:sp>
      <p:sp>
        <p:nvSpPr>
          <p:cNvPr id="3" name="Content Placeholder 2">
            <a:extLst>
              <a:ext uri="{FF2B5EF4-FFF2-40B4-BE49-F238E27FC236}">
                <a16:creationId xmlns:a16="http://schemas.microsoft.com/office/drawing/2014/main" id="{BBBA551F-BF88-4B32-997A-DF296F381A03}"/>
              </a:ext>
            </a:extLst>
          </p:cNvPr>
          <p:cNvSpPr>
            <a:spLocks noGrp="1"/>
          </p:cNvSpPr>
          <p:nvPr>
            <p:ph idx="1"/>
          </p:nvPr>
        </p:nvSpPr>
        <p:spPr>
          <a:xfrm>
            <a:off x="1367624" y="2490436"/>
            <a:ext cx="9708995" cy="3567173"/>
          </a:xfrm>
        </p:spPr>
        <p:txBody>
          <a:bodyPr anchor="ctr">
            <a:normAutofit lnSpcReduction="10000"/>
          </a:bodyPr>
          <a:lstStyle/>
          <a:p>
            <a:r>
              <a:rPr lang="en-US" sz="2400" dirty="0"/>
              <a:t>A </a:t>
            </a:r>
            <a:r>
              <a:rPr lang="en-US" sz="2400" dirty="0">
                <a:solidFill>
                  <a:srgbClr val="FFC000"/>
                </a:solidFill>
              </a:rPr>
              <a:t>longitudinal (historical) image analysis </a:t>
            </a:r>
            <a:r>
              <a:rPr lang="en-US" sz="2400" dirty="0"/>
              <a:t>was performed in all the patients with all available radiological studies</a:t>
            </a:r>
          </a:p>
          <a:p>
            <a:r>
              <a:rPr lang="en-US" sz="2400" dirty="0"/>
              <a:t>These injuries were graded as low, intermediate and high probability of IPV on all the historical imaging available for patient</a:t>
            </a:r>
          </a:p>
          <a:p>
            <a:r>
              <a:rPr lang="en-US" sz="2400" dirty="0">
                <a:solidFill>
                  <a:srgbClr val="FFC000"/>
                </a:solidFill>
              </a:rPr>
              <a:t>High suspicion </a:t>
            </a:r>
            <a:r>
              <a:rPr lang="en-US" sz="2400" dirty="0"/>
              <a:t>was raised in 7/12 patients with multiple prior injuries at different times involving extremities and/or face on previous or follow-up radiological studies</a:t>
            </a:r>
          </a:p>
          <a:p>
            <a:r>
              <a:rPr lang="en-US" sz="2400" dirty="0">
                <a:solidFill>
                  <a:srgbClr val="FFC000"/>
                </a:solidFill>
              </a:rPr>
              <a:t>Moderate suspicion </a:t>
            </a:r>
            <a:r>
              <a:rPr lang="en-US" sz="2400" dirty="0"/>
              <a:t>was raised in 2/12 patients due to multiple negative previous musculoskeletal radiographs performed at different times </a:t>
            </a:r>
          </a:p>
          <a:p>
            <a:r>
              <a:rPr lang="en-US" sz="2400" dirty="0"/>
              <a:t>No suspicion was raised in 3 patients</a:t>
            </a:r>
          </a:p>
          <a:p>
            <a:endParaRPr lang="en-US" sz="2400" dirty="0"/>
          </a:p>
        </p:txBody>
      </p:sp>
    </p:spTree>
    <p:extLst>
      <p:ext uri="{BB962C8B-B14F-4D97-AF65-F5344CB8AC3E}">
        <p14:creationId xmlns:p14="http://schemas.microsoft.com/office/powerpoint/2010/main" val="10265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E4B4E1E-6135-E046-8715-509C2735B788}"/>
              </a:ext>
            </a:extLst>
          </p:cNvPr>
          <p:cNvGraphicFramePr>
            <a:graphicFrameLocks noGrp="1"/>
          </p:cNvGraphicFramePr>
          <p:nvPr>
            <p:extLst>
              <p:ext uri="{D42A27DB-BD31-4B8C-83A1-F6EECF244321}">
                <p14:modId xmlns:p14="http://schemas.microsoft.com/office/powerpoint/2010/main" val="3150926029"/>
              </p:ext>
            </p:extLst>
          </p:nvPr>
        </p:nvGraphicFramePr>
        <p:xfrm>
          <a:off x="835154" y="2474294"/>
          <a:ext cx="10515596" cy="3761106"/>
        </p:xfrm>
        <a:graphic>
          <a:graphicData uri="http://schemas.openxmlformats.org/drawingml/2006/table">
            <a:tbl>
              <a:tblPr firstRow="1" firstCol="1" bandRow="1">
                <a:tableStyleId>{5C22544A-7EE6-4342-B048-85BDC9FD1C3A}</a:tableStyleId>
              </a:tblPr>
              <a:tblGrid>
                <a:gridCol w="3713561">
                  <a:extLst>
                    <a:ext uri="{9D8B030D-6E8A-4147-A177-3AD203B41FA5}">
                      <a16:colId xmlns:a16="http://schemas.microsoft.com/office/drawing/2014/main" val="3805368383"/>
                    </a:ext>
                  </a:extLst>
                </a:gridCol>
                <a:gridCol w="2987226">
                  <a:extLst>
                    <a:ext uri="{9D8B030D-6E8A-4147-A177-3AD203B41FA5}">
                      <a16:colId xmlns:a16="http://schemas.microsoft.com/office/drawing/2014/main" val="2393289535"/>
                    </a:ext>
                  </a:extLst>
                </a:gridCol>
                <a:gridCol w="3814809">
                  <a:extLst>
                    <a:ext uri="{9D8B030D-6E8A-4147-A177-3AD203B41FA5}">
                      <a16:colId xmlns:a16="http://schemas.microsoft.com/office/drawing/2014/main" val="1130702184"/>
                    </a:ext>
                  </a:extLst>
                </a:gridCol>
              </a:tblGrid>
              <a:tr h="1495990">
                <a:tc>
                  <a:txBody>
                    <a:bodyPr/>
                    <a:lstStyle/>
                    <a:p>
                      <a:pPr marL="0" marR="0" algn="ctr">
                        <a:spcBef>
                          <a:spcPts val="0"/>
                        </a:spcBef>
                        <a:spcAft>
                          <a:spcPts val="0"/>
                        </a:spcAft>
                      </a:pPr>
                      <a:r>
                        <a:rPr lang="en-US" sz="3100">
                          <a:effectLst/>
                        </a:rPr>
                        <a:t>IPV Suspicion</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tc>
                  <a:txBody>
                    <a:bodyPr/>
                    <a:lstStyle/>
                    <a:p>
                      <a:pPr marL="0" marR="0" algn="ctr">
                        <a:spcBef>
                          <a:spcPts val="0"/>
                        </a:spcBef>
                        <a:spcAft>
                          <a:spcPts val="0"/>
                        </a:spcAft>
                      </a:pPr>
                      <a:r>
                        <a:rPr lang="en-US" sz="3100">
                          <a:effectLst/>
                        </a:rPr>
                        <a:t>Clinical Chart Review</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tc>
                  <a:txBody>
                    <a:bodyPr/>
                    <a:lstStyle/>
                    <a:p>
                      <a:pPr marL="0" marR="0" algn="ctr">
                        <a:spcBef>
                          <a:spcPts val="0"/>
                        </a:spcBef>
                        <a:spcAft>
                          <a:spcPts val="0"/>
                        </a:spcAft>
                      </a:pPr>
                      <a:r>
                        <a:rPr lang="en-US" sz="3100" dirty="0">
                          <a:effectLst/>
                        </a:rPr>
                        <a:t>Historical Imaging Analysis</a:t>
                      </a:r>
                      <a:endParaRPr lang="en-US" sz="3300" dirty="0">
                        <a:effectLst/>
                      </a:endParaRPr>
                    </a:p>
                    <a:p>
                      <a:pPr marL="0" marR="0" algn="ctr">
                        <a:spcBef>
                          <a:spcPts val="0"/>
                        </a:spcBef>
                        <a:spcAft>
                          <a:spcPts val="0"/>
                        </a:spcAft>
                      </a:pPr>
                      <a:r>
                        <a:rPr lang="en-US" sz="3100" dirty="0">
                          <a:effectLst/>
                        </a:rPr>
                        <a:t>(moderate to high)</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extLst>
                  <a:ext uri="{0D108BD9-81ED-4DB2-BD59-A6C34878D82A}">
                    <a16:rowId xmlns:a16="http://schemas.microsoft.com/office/drawing/2014/main" val="1761169247"/>
                  </a:ext>
                </a:extLst>
              </a:tr>
              <a:tr h="566279">
                <a:tc>
                  <a:txBody>
                    <a:bodyPr/>
                    <a:lstStyle/>
                    <a:p>
                      <a:pPr marL="0" marR="0" algn="ctr">
                        <a:spcBef>
                          <a:spcPts val="0"/>
                        </a:spcBef>
                        <a:spcAft>
                          <a:spcPts val="0"/>
                        </a:spcAft>
                      </a:pPr>
                      <a:r>
                        <a:rPr lang="en-US" sz="3100">
                          <a:effectLst/>
                        </a:rPr>
                        <a:t>Confirmed IPV</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tc>
                  <a:txBody>
                    <a:bodyPr/>
                    <a:lstStyle/>
                    <a:p>
                      <a:pPr marL="0" marR="0" algn="ctr">
                        <a:spcBef>
                          <a:spcPts val="0"/>
                        </a:spcBef>
                        <a:spcAft>
                          <a:spcPts val="0"/>
                        </a:spcAft>
                      </a:pPr>
                      <a:r>
                        <a:rPr lang="en-US" sz="3100">
                          <a:effectLst/>
                        </a:rPr>
                        <a:t>12</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tc>
                  <a:txBody>
                    <a:bodyPr/>
                    <a:lstStyle/>
                    <a:p>
                      <a:pPr marL="0" marR="0" algn="ctr">
                        <a:spcBef>
                          <a:spcPts val="0"/>
                        </a:spcBef>
                        <a:spcAft>
                          <a:spcPts val="0"/>
                        </a:spcAft>
                      </a:pPr>
                      <a:r>
                        <a:rPr lang="en-US" sz="3100">
                          <a:effectLst/>
                        </a:rPr>
                        <a:t>9</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extLst>
                  <a:ext uri="{0D108BD9-81ED-4DB2-BD59-A6C34878D82A}">
                    <a16:rowId xmlns:a16="http://schemas.microsoft.com/office/drawing/2014/main" val="2068027385"/>
                  </a:ext>
                </a:extLst>
              </a:tr>
              <a:tr h="566279">
                <a:tc>
                  <a:txBody>
                    <a:bodyPr/>
                    <a:lstStyle/>
                    <a:p>
                      <a:pPr marL="0" marR="0" algn="ctr">
                        <a:spcBef>
                          <a:spcPts val="0"/>
                        </a:spcBef>
                        <a:spcAft>
                          <a:spcPts val="0"/>
                        </a:spcAft>
                      </a:pPr>
                      <a:r>
                        <a:rPr lang="en-US" sz="3100">
                          <a:effectLst/>
                        </a:rPr>
                        <a:t>Possible IPV</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tc>
                  <a:txBody>
                    <a:bodyPr/>
                    <a:lstStyle/>
                    <a:p>
                      <a:pPr marL="0" marR="0" algn="ctr">
                        <a:spcBef>
                          <a:spcPts val="0"/>
                        </a:spcBef>
                        <a:spcAft>
                          <a:spcPts val="0"/>
                        </a:spcAft>
                      </a:pPr>
                      <a:r>
                        <a:rPr lang="en-US" sz="3100">
                          <a:effectLst/>
                        </a:rPr>
                        <a:t>8</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tc>
                  <a:txBody>
                    <a:bodyPr/>
                    <a:lstStyle/>
                    <a:p>
                      <a:pPr marL="0" marR="0" algn="ctr">
                        <a:spcBef>
                          <a:spcPts val="0"/>
                        </a:spcBef>
                        <a:spcAft>
                          <a:spcPts val="0"/>
                        </a:spcAft>
                      </a:pPr>
                      <a:r>
                        <a:rPr lang="en-US" sz="3100">
                          <a:effectLst/>
                        </a:rPr>
                        <a:t>3</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extLst>
                  <a:ext uri="{0D108BD9-81ED-4DB2-BD59-A6C34878D82A}">
                    <a16:rowId xmlns:a16="http://schemas.microsoft.com/office/drawing/2014/main" val="1766956460"/>
                  </a:ext>
                </a:extLst>
              </a:tr>
              <a:tr h="566279">
                <a:tc>
                  <a:txBody>
                    <a:bodyPr/>
                    <a:lstStyle/>
                    <a:p>
                      <a:pPr marL="0" marR="0" algn="ctr">
                        <a:spcBef>
                          <a:spcPts val="0"/>
                        </a:spcBef>
                        <a:spcAft>
                          <a:spcPts val="0"/>
                        </a:spcAft>
                      </a:pPr>
                      <a:r>
                        <a:rPr lang="en-US" sz="3100">
                          <a:effectLst/>
                        </a:rPr>
                        <a:t>Probably no IPV</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tc>
                  <a:txBody>
                    <a:bodyPr/>
                    <a:lstStyle/>
                    <a:p>
                      <a:pPr marL="0" marR="0" algn="ctr">
                        <a:spcBef>
                          <a:spcPts val="0"/>
                        </a:spcBef>
                        <a:spcAft>
                          <a:spcPts val="0"/>
                        </a:spcAft>
                      </a:pPr>
                      <a:r>
                        <a:rPr lang="en-US" sz="3100">
                          <a:effectLst/>
                        </a:rPr>
                        <a:t>8</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tc>
                  <a:txBody>
                    <a:bodyPr/>
                    <a:lstStyle/>
                    <a:p>
                      <a:pPr marL="0" marR="0" algn="ctr">
                        <a:spcBef>
                          <a:spcPts val="0"/>
                        </a:spcBef>
                        <a:spcAft>
                          <a:spcPts val="0"/>
                        </a:spcAft>
                      </a:pPr>
                      <a:r>
                        <a:rPr lang="en-US" sz="3100">
                          <a:effectLst/>
                        </a:rPr>
                        <a:t>3</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extLst>
                  <a:ext uri="{0D108BD9-81ED-4DB2-BD59-A6C34878D82A}">
                    <a16:rowId xmlns:a16="http://schemas.microsoft.com/office/drawing/2014/main" val="1104312651"/>
                  </a:ext>
                </a:extLst>
              </a:tr>
              <a:tr h="566279">
                <a:tc>
                  <a:txBody>
                    <a:bodyPr/>
                    <a:lstStyle/>
                    <a:p>
                      <a:pPr marL="0" marR="0" algn="ctr">
                        <a:spcBef>
                          <a:spcPts val="0"/>
                        </a:spcBef>
                        <a:spcAft>
                          <a:spcPts val="0"/>
                        </a:spcAft>
                      </a:pPr>
                      <a:r>
                        <a:rPr lang="en-US" sz="3100">
                          <a:effectLst/>
                        </a:rPr>
                        <a:t>Confirmed no IPV</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tc>
                  <a:txBody>
                    <a:bodyPr/>
                    <a:lstStyle/>
                    <a:p>
                      <a:pPr marL="0" marR="0" algn="ctr">
                        <a:spcBef>
                          <a:spcPts val="0"/>
                        </a:spcBef>
                        <a:spcAft>
                          <a:spcPts val="0"/>
                        </a:spcAft>
                      </a:pPr>
                      <a:r>
                        <a:rPr lang="en-US" sz="3100">
                          <a:effectLst/>
                        </a:rPr>
                        <a:t>34</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tc>
                  <a:txBody>
                    <a:bodyPr/>
                    <a:lstStyle/>
                    <a:p>
                      <a:pPr marL="0" marR="0" algn="ctr">
                        <a:spcBef>
                          <a:spcPts val="0"/>
                        </a:spcBef>
                        <a:spcAft>
                          <a:spcPts val="0"/>
                        </a:spcAft>
                      </a:pPr>
                      <a:r>
                        <a:rPr lang="en-US" sz="3100">
                          <a:effectLst/>
                        </a:rPr>
                        <a:t>2</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90168" marR="190168" marT="0" marB="0"/>
                </a:tc>
                <a:extLst>
                  <a:ext uri="{0D108BD9-81ED-4DB2-BD59-A6C34878D82A}">
                    <a16:rowId xmlns:a16="http://schemas.microsoft.com/office/drawing/2014/main" val="302957071"/>
                  </a:ext>
                </a:extLst>
              </a:tr>
            </a:tbl>
          </a:graphicData>
        </a:graphic>
      </p:graphicFrame>
      <p:sp>
        <p:nvSpPr>
          <p:cNvPr id="2" name="Title 1">
            <a:extLst>
              <a:ext uri="{FF2B5EF4-FFF2-40B4-BE49-F238E27FC236}">
                <a16:creationId xmlns:a16="http://schemas.microsoft.com/office/drawing/2014/main" id="{86314F88-A1EB-604C-98EC-022141B68B75}"/>
              </a:ext>
            </a:extLst>
          </p:cNvPr>
          <p:cNvSpPr>
            <a:spLocks noGrp="1"/>
          </p:cNvSpPr>
          <p:nvPr>
            <p:ph type="title"/>
          </p:nvPr>
        </p:nvSpPr>
        <p:spPr/>
        <p:txBody>
          <a:bodyPr>
            <a:normAutofit/>
          </a:bodyPr>
          <a:lstStyle/>
          <a:p>
            <a:r>
              <a:rPr lang="en-US"/>
              <a:t>Comparison of Imaging data prediction of IPV with the clinical charts</a:t>
            </a:r>
          </a:p>
        </p:txBody>
      </p:sp>
      <p:sp>
        <p:nvSpPr>
          <p:cNvPr id="3" name="Content Placeholder 2">
            <a:extLst>
              <a:ext uri="{FF2B5EF4-FFF2-40B4-BE49-F238E27FC236}">
                <a16:creationId xmlns:a16="http://schemas.microsoft.com/office/drawing/2014/main" id="{4725CE0C-0D67-6F44-B0DA-0E50E9800BD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831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456D6-49D1-2444-BF2F-26218E09A58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i="1" kern="1200">
                <a:solidFill>
                  <a:schemeClr val="bg1"/>
                </a:solidFill>
                <a:latin typeface="+mj-lt"/>
                <a:ea typeface="+mj-ea"/>
                <a:cs typeface="+mj-cs"/>
              </a:rPr>
              <a:t>Performance Metrics of historical imaging analysis</a:t>
            </a:r>
            <a:r>
              <a:rPr lang="en-US" sz="3200" kern="1200">
                <a:solidFill>
                  <a:schemeClr val="bg1"/>
                </a:solidFill>
                <a:latin typeface="+mj-lt"/>
                <a:ea typeface="+mj-ea"/>
                <a:cs typeface="+mj-cs"/>
              </a:rPr>
              <a:t> </a:t>
            </a:r>
          </a:p>
        </p:txBody>
      </p:sp>
      <p:graphicFrame>
        <p:nvGraphicFramePr>
          <p:cNvPr id="5" name="Content Placeholder 4">
            <a:extLst>
              <a:ext uri="{FF2B5EF4-FFF2-40B4-BE49-F238E27FC236}">
                <a16:creationId xmlns:a16="http://schemas.microsoft.com/office/drawing/2014/main" id="{AF0CF6C9-43DC-F549-91AD-B2E75080620C}"/>
              </a:ext>
            </a:extLst>
          </p:cNvPr>
          <p:cNvGraphicFramePr>
            <a:graphicFrameLocks noGrp="1"/>
          </p:cNvGraphicFramePr>
          <p:nvPr>
            <p:ph sz="half" idx="1"/>
            <p:extLst>
              <p:ext uri="{D42A27DB-BD31-4B8C-83A1-F6EECF244321}">
                <p14:modId xmlns:p14="http://schemas.microsoft.com/office/powerpoint/2010/main" val="2859837291"/>
              </p:ext>
            </p:extLst>
          </p:nvPr>
        </p:nvGraphicFramePr>
        <p:xfrm>
          <a:off x="635001" y="1863361"/>
          <a:ext cx="10753436" cy="1565640"/>
        </p:xfrm>
        <a:graphic>
          <a:graphicData uri="http://schemas.openxmlformats.org/drawingml/2006/table">
            <a:tbl>
              <a:tblPr firstRow="1" firstCol="1" bandRow="1">
                <a:tableStyleId>{5C22544A-7EE6-4342-B048-85BDC9FD1C3A}</a:tableStyleId>
              </a:tblPr>
              <a:tblGrid>
                <a:gridCol w="3584110">
                  <a:extLst>
                    <a:ext uri="{9D8B030D-6E8A-4147-A177-3AD203B41FA5}">
                      <a16:colId xmlns:a16="http://schemas.microsoft.com/office/drawing/2014/main" val="3850348113"/>
                    </a:ext>
                  </a:extLst>
                </a:gridCol>
                <a:gridCol w="3584110">
                  <a:extLst>
                    <a:ext uri="{9D8B030D-6E8A-4147-A177-3AD203B41FA5}">
                      <a16:colId xmlns:a16="http://schemas.microsoft.com/office/drawing/2014/main" val="1751562205"/>
                    </a:ext>
                  </a:extLst>
                </a:gridCol>
                <a:gridCol w="3585216">
                  <a:extLst>
                    <a:ext uri="{9D8B030D-6E8A-4147-A177-3AD203B41FA5}">
                      <a16:colId xmlns:a16="http://schemas.microsoft.com/office/drawing/2014/main" val="635604481"/>
                    </a:ext>
                  </a:extLst>
                </a:gridCol>
              </a:tblGrid>
              <a:tr h="743016">
                <a:tc>
                  <a:txBody>
                    <a:bodyPr/>
                    <a:lstStyle/>
                    <a:p>
                      <a:pPr marL="0" marR="0" algn="ctr">
                        <a:spcBef>
                          <a:spcPts val="0"/>
                        </a:spcBef>
                        <a:spcAft>
                          <a:spcPts val="0"/>
                        </a:spcAft>
                      </a:pPr>
                      <a:r>
                        <a:rPr lang="en-US" sz="2000">
                          <a:effectLst/>
                        </a:rPr>
                        <a:t>Clinical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gridSpan="2">
                  <a:txBody>
                    <a:bodyPr/>
                    <a:lstStyle/>
                    <a:p>
                      <a:pPr marL="0" marR="0" algn="ctr">
                        <a:spcBef>
                          <a:spcPts val="0"/>
                        </a:spcBef>
                        <a:spcAft>
                          <a:spcPts val="0"/>
                        </a:spcAft>
                      </a:pPr>
                      <a:r>
                        <a:rPr lang="en-US" sz="2000">
                          <a:effectLst/>
                        </a:rPr>
                        <a:t>Historical Imaging Analysis</a:t>
                      </a:r>
                      <a:endParaRPr lang="en-US" sz="2200">
                        <a:effectLst/>
                      </a:endParaRPr>
                    </a:p>
                    <a:p>
                      <a:pPr marL="0" marR="0" algn="ctr">
                        <a:spcBef>
                          <a:spcPts val="0"/>
                        </a:spcBef>
                        <a:spcAft>
                          <a:spcPts val="0"/>
                        </a:spcAft>
                      </a:pPr>
                      <a:r>
                        <a:rPr lang="en-US" sz="2000">
                          <a:effectLst/>
                        </a:rPr>
                        <a:t> (moderate to high)</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hMerge="1">
                  <a:txBody>
                    <a:bodyPr/>
                    <a:lstStyle/>
                    <a:p>
                      <a:endParaRPr lang="en-US"/>
                    </a:p>
                  </a:txBody>
                  <a:tcPr/>
                </a:tc>
                <a:extLst>
                  <a:ext uri="{0D108BD9-81ED-4DB2-BD59-A6C34878D82A}">
                    <a16:rowId xmlns:a16="http://schemas.microsoft.com/office/drawing/2014/main" val="1127853956"/>
                  </a:ext>
                </a:extLst>
              </a:tr>
              <a:tr h="411312">
                <a:tc>
                  <a:txBody>
                    <a:bodyPr/>
                    <a:lstStyle/>
                    <a:p>
                      <a:pPr marL="0" marR="0" algn="ctr">
                        <a:spcBef>
                          <a:spcPts val="0"/>
                        </a:spcBef>
                        <a:spcAft>
                          <a:spcPts val="0"/>
                        </a:spcAft>
                      </a:pPr>
                      <a:r>
                        <a:rPr lang="en-US" sz="2000">
                          <a:effectLst/>
                        </a:rPr>
                        <a:t>Confirmed IPV (12)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a:txBody>
                    <a:bodyPr/>
                    <a:lstStyle/>
                    <a:p>
                      <a:pPr marL="0" marR="0" algn="ctr">
                        <a:spcBef>
                          <a:spcPts val="0"/>
                        </a:spcBef>
                        <a:spcAft>
                          <a:spcPts val="0"/>
                        </a:spcAft>
                      </a:pPr>
                      <a:r>
                        <a:rPr lang="en-US" sz="2000">
                          <a:effectLst/>
                        </a:rPr>
                        <a:t>TP=9</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a:txBody>
                    <a:bodyPr/>
                    <a:lstStyle/>
                    <a:p>
                      <a:pPr marL="0" marR="0" algn="ctr">
                        <a:spcBef>
                          <a:spcPts val="0"/>
                        </a:spcBef>
                        <a:spcAft>
                          <a:spcPts val="0"/>
                        </a:spcAft>
                      </a:pPr>
                      <a:r>
                        <a:rPr lang="en-US" sz="2000">
                          <a:effectLst/>
                        </a:rPr>
                        <a:t>FN=3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extLst>
                  <a:ext uri="{0D108BD9-81ED-4DB2-BD59-A6C34878D82A}">
                    <a16:rowId xmlns:a16="http://schemas.microsoft.com/office/drawing/2014/main" val="263502693"/>
                  </a:ext>
                </a:extLst>
              </a:tr>
              <a:tr h="411312">
                <a:tc>
                  <a:txBody>
                    <a:bodyPr/>
                    <a:lstStyle/>
                    <a:p>
                      <a:pPr marL="0" marR="0" algn="ctr">
                        <a:spcBef>
                          <a:spcPts val="0"/>
                        </a:spcBef>
                        <a:spcAft>
                          <a:spcPts val="0"/>
                        </a:spcAft>
                      </a:pPr>
                      <a:r>
                        <a:rPr lang="en-US" sz="2000">
                          <a:effectLst/>
                        </a:rPr>
                        <a:t>Confirmed no IPV (34)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a:txBody>
                    <a:bodyPr/>
                    <a:lstStyle/>
                    <a:p>
                      <a:pPr marL="0" marR="0" algn="ctr">
                        <a:spcBef>
                          <a:spcPts val="0"/>
                        </a:spcBef>
                        <a:spcAft>
                          <a:spcPts val="0"/>
                        </a:spcAft>
                      </a:pPr>
                      <a:r>
                        <a:rPr lang="en-US" sz="2000">
                          <a:effectLst/>
                        </a:rPr>
                        <a:t>FP=2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a:txBody>
                    <a:bodyPr/>
                    <a:lstStyle/>
                    <a:p>
                      <a:pPr marL="0" marR="0" algn="ctr">
                        <a:spcBef>
                          <a:spcPts val="0"/>
                        </a:spcBef>
                        <a:spcAft>
                          <a:spcPts val="0"/>
                        </a:spcAft>
                      </a:pPr>
                      <a:r>
                        <a:rPr lang="en-US" sz="2000" dirty="0">
                          <a:effectLst/>
                        </a:rPr>
                        <a:t>TN=32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extLst>
                  <a:ext uri="{0D108BD9-81ED-4DB2-BD59-A6C34878D82A}">
                    <a16:rowId xmlns:a16="http://schemas.microsoft.com/office/drawing/2014/main" val="3055285604"/>
                  </a:ext>
                </a:extLst>
              </a:tr>
            </a:tbl>
          </a:graphicData>
        </a:graphic>
      </p:graphicFrame>
      <p:graphicFrame>
        <p:nvGraphicFramePr>
          <p:cNvPr id="6" name="Content Placeholder 5">
            <a:extLst>
              <a:ext uri="{FF2B5EF4-FFF2-40B4-BE49-F238E27FC236}">
                <a16:creationId xmlns:a16="http://schemas.microsoft.com/office/drawing/2014/main" id="{52EA6A53-F1AD-E94E-B0A9-5C6EDBF2707C}"/>
              </a:ext>
            </a:extLst>
          </p:cNvPr>
          <p:cNvGraphicFramePr>
            <a:graphicFrameLocks noGrp="1"/>
          </p:cNvGraphicFramePr>
          <p:nvPr>
            <p:ph sz="half" idx="2"/>
            <p:extLst>
              <p:ext uri="{D42A27DB-BD31-4B8C-83A1-F6EECF244321}">
                <p14:modId xmlns:p14="http://schemas.microsoft.com/office/powerpoint/2010/main" val="1675005121"/>
              </p:ext>
            </p:extLst>
          </p:nvPr>
        </p:nvGraphicFramePr>
        <p:xfrm>
          <a:off x="635002" y="4484717"/>
          <a:ext cx="10753435" cy="1579090"/>
        </p:xfrm>
        <a:graphic>
          <a:graphicData uri="http://schemas.openxmlformats.org/drawingml/2006/table">
            <a:tbl>
              <a:tblPr firstRow="1" firstCol="1" bandRow="1">
                <a:tableStyleId>{5C22544A-7EE6-4342-B048-85BDC9FD1C3A}</a:tableStyleId>
              </a:tblPr>
              <a:tblGrid>
                <a:gridCol w="4274653">
                  <a:extLst>
                    <a:ext uri="{9D8B030D-6E8A-4147-A177-3AD203B41FA5}">
                      <a16:colId xmlns:a16="http://schemas.microsoft.com/office/drawing/2014/main" val="3473179203"/>
                    </a:ext>
                  </a:extLst>
                </a:gridCol>
                <a:gridCol w="2893566">
                  <a:extLst>
                    <a:ext uri="{9D8B030D-6E8A-4147-A177-3AD203B41FA5}">
                      <a16:colId xmlns:a16="http://schemas.microsoft.com/office/drawing/2014/main" val="2432651746"/>
                    </a:ext>
                  </a:extLst>
                </a:gridCol>
                <a:gridCol w="3585216">
                  <a:extLst>
                    <a:ext uri="{9D8B030D-6E8A-4147-A177-3AD203B41FA5}">
                      <a16:colId xmlns:a16="http://schemas.microsoft.com/office/drawing/2014/main" val="812303888"/>
                    </a:ext>
                  </a:extLst>
                </a:gridCol>
              </a:tblGrid>
              <a:tr h="579706">
                <a:tc>
                  <a:txBody>
                    <a:bodyPr/>
                    <a:lstStyle/>
                    <a:p>
                      <a:pPr marL="0" marR="0" algn="ctr">
                        <a:spcBef>
                          <a:spcPts val="0"/>
                        </a:spcBef>
                        <a:spcAft>
                          <a:spcPts val="0"/>
                        </a:spcAft>
                      </a:pPr>
                      <a:r>
                        <a:rPr lang="en-US" sz="2000" dirty="0">
                          <a:effectLst/>
                        </a:rPr>
                        <a:t>Clinical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gridSpan="2">
                  <a:txBody>
                    <a:bodyPr/>
                    <a:lstStyle/>
                    <a:p>
                      <a:pPr marL="0" marR="0" algn="ctr">
                        <a:spcBef>
                          <a:spcPts val="0"/>
                        </a:spcBef>
                        <a:spcAft>
                          <a:spcPts val="0"/>
                        </a:spcAft>
                      </a:pPr>
                      <a:r>
                        <a:rPr lang="en-US" sz="2000" dirty="0">
                          <a:effectLst/>
                        </a:rPr>
                        <a:t>Historical Imaging Analysis</a:t>
                      </a:r>
                      <a:endParaRPr lang="en-US" sz="2200" dirty="0">
                        <a:effectLst/>
                      </a:endParaRPr>
                    </a:p>
                    <a:p>
                      <a:pPr marL="0" marR="0" algn="ctr">
                        <a:spcBef>
                          <a:spcPts val="0"/>
                        </a:spcBef>
                        <a:spcAft>
                          <a:spcPts val="0"/>
                        </a:spcAft>
                      </a:pPr>
                      <a:r>
                        <a:rPr lang="en-US" sz="2000" dirty="0">
                          <a:effectLst/>
                        </a:rPr>
                        <a:t> (moderate to high)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hMerge="1">
                  <a:txBody>
                    <a:bodyPr/>
                    <a:lstStyle/>
                    <a:p>
                      <a:endParaRPr lang="en-US"/>
                    </a:p>
                  </a:txBody>
                  <a:tcPr/>
                </a:tc>
                <a:extLst>
                  <a:ext uri="{0D108BD9-81ED-4DB2-BD59-A6C34878D82A}">
                    <a16:rowId xmlns:a16="http://schemas.microsoft.com/office/drawing/2014/main" val="3491488740"/>
                  </a:ext>
                </a:extLst>
              </a:tr>
              <a:tr h="389784">
                <a:tc>
                  <a:txBody>
                    <a:bodyPr/>
                    <a:lstStyle/>
                    <a:p>
                      <a:pPr marL="0" marR="0" algn="ctr">
                        <a:spcBef>
                          <a:spcPts val="0"/>
                        </a:spcBef>
                        <a:spcAft>
                          <a:spcPts val="0"/>
                        </a:spcAft>
                      </a:pPr>
                      <a:r>
                        <a:rPr lang="en-US" sz="2000">
                          <a:effectLst/>
                        </a:rPr>
                        <a:t>Confirmed or possible IPV (20)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a:txBody>
                    <a:bodyPr/>
                    <a:lstStyle/>
                    <a:p>
                      <a:pPr marL="0" marR="0" algn="ctr">
                        <a:spcBef>
                          <a:spcPts val="0"/>
                        </a:spcBef>
                        <a:spcAft>
                          <a:spcPts val="0"/>
                        </a:spcAft>
                      </a:pPr>
                      <a:r>
                        <a:rPr lang="en-US" sz="2000">
                          <a:effectLst/>
                        </a:rPr>
                        <a:t>TP=12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a:txBody>
                    <a:bodyPr/>
                    <a:lstStyle/>
                    <a:p>
                      <a:pPr marL="0" marR="0" algn="ctr">
                        <a:spcBef>
                          <a:spcPts val="0"/>
                        </a:spcBef>
                        <a:spcAft>
                          <a:spcPts val="0"/>
                        </a:spcAft>
                      </a:pPr>
                      <a:r>
                        <a:rPr lang="en-US" sz="2000">
                          <a:effectLst/>
                        </a:rPr>
                        <a:t>FN=8</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extLst>
                  <a:ext uri="{0D108BD9-81ED-4DB2-BD59-A6C34878D82A}">
                    <a16:rowId xmlns:a16="http://schemas.microsoft.com/office/drawing/2014/main" val="1216748434"/>
                  </a:ext>
                </a:extLst>
              </a:tr>
              <a:tr h="579706">
                <a:tc>
                  <a:txBody>
                    <a:bodyPr/>
                    <a:lstStyle/>
                    <a:p>
                      <a:pPr marL="0" marR="0" algn="ctr">
                        <a:spcBef>
                          <a:spcPts val="0"/>
                        </a:spcBef>
                        <a:spcAft>
                          <a:spcPts val="0"/>
                        </a:spcAft>
                      </a:pPr>
                      <a:r>
                        <a:rPr lang="en-US" sz="2000" dirty="0">
                          <a:effectLst/>
                        </a:rPr>
                        <a:t>Confirmed or probably no IPV (42)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a:txBody>
                    <a:bodyPr/>
                    <a:lstStyle/>
                    <a:p>
                      <a:pPr marL="0" marR="0" algn="ctr">
                        <a:spcBef>
                          <a:spcPts val="0"/>
                        </a:spcBef>
                        <a:spcAft>
                          <a:spcPts val="0"/>
                        </a:spcAft>
                      </a:pPr>
                      <a:r>
                        <a:rPr lang="en-US" sz="2000">
                          <a:effectLst/>
                        </a:rPr>
                        <a:t>FP=5</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tc>
                  <a:txBody>
                    <a:bodyPr/>
                    <a:lstStyle/>
                    <a:p>
                      <a:pPr marL="0" marR="0" algn="ctr">
                        <a:spcBef>
                          <a:spcPts val="0"/>
                        </a:spcBef>
                        <a:spcAft>
                          <a:spcPts val="0"/>
                        </a:spcAft>
                      </a:pPr>
                      <a:r>
                        <a:rPr lang="en-US" sz="2000" dirty="0">
                          <a:effectLst/>
                        </a:rPr>
                        <a:t>TN=37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98" marR="121098" marT="0" marB="0"/>
                </a:tc>
                <a:extLst>
                  <a:ext uri="{0D108BD9-81ED-4DB2-BD59-A6C34878D82A}">
                    <a16:rowId xmlns:a16="http://schemas.microsoft.com/office/drawing/2014/main" val="2040561432"/>
                  </a:ext>
                </a:extLst>
              </a:tr>
            </a:tbl>
          </a:graphicData>
        </a:graphic>
      </p:graphicFrame>
      <p:sp>
        <p:nvSpPr>
          <p:cNvPr id="7" name="Rectangle 6">
            <a:extLst>
              <a:ext uri="{FF2B5EF4-FFF2-40B4-BE49-F238E27FC236}">
                <a16:creationId xmlns:a16="http://schemas.microsoft.com/office/drawing/2014/main" id="{50473A9A-DC5F-474B-875D-915FA02C8391}"/>
              </a:ext>
            </a:extLst>
          </p:cNvPr>
          <p:cNvSpPr/>
          <p:nvPr/>
        </p:nvSpPr>
        <p:spPr>
          <a:xfrm>
            <a:off x="660401" y="1396588"/>
            <a:ext cx="10871198" cy="369332"/>
          </a:xfrm>
          <a:prstGeom prst="rect">
            <a:avLst/>
          </a:prstGeom>
        </p:spPr>
        <p:txBody>
          <a:bodyPr wrap="square">
            <a:spAutoFit/>
          </a:bodyPr>
          <a:lstStyle/>
          <a:p>
            <a:pPr algn="ctr"/>
            <a:r>
              <a:rPr lang="en-US" dirty="0">
                <a:latin typeface="Arial" panose="020B0604020202020204" pitchFamily="34" charset="0"/>
                <a:ea typeface="Calibri" panose="020F0502020204030204" pitchFamily="34" charset="0"/>
                <a:cs typeface="Times New Roman" panose="02020603050405020304" pitchFamily="18" charset="0"/>
              </a:rPr>
              <a:t>Performance metrics of historical imaging analysis with confirmed clinical suspicion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89F0E48-ED24-494E-A324-7C7A69EF0249}"/>
              </a:ext>
            </a:extLst>
          </p:cNvPr>
          <p:cNvSpPr/>
          <p:nvPr/>
        </p:nvSpPr>
        <p:spPr>
          <a:xfrm>
            <a:off x="660401" y="4009659"/>
            <a:ext cx="10871197" cy="369332"/>
          </a:xfrm>
          <a:prstGeom prst="rect">
            <a:avLst/>
          </a:prstGeom>
        </p:spPr>
        <p:txBody>
          <a:bodyPr wrap="square">
            <a:spAutoFit/>
          </a:bodyPr>
          <a:lstStyle/>
          <a:p>
            <a:pPr algn="ctr"/>
            <a:r>
              <a:rPr lang="en-US" dirty="0">
                <a:latin typeface="Arial" panose="020B0604020202020204" pitchFamily="34" charset="0"/>
                <a:ea typeface="Calibri" panose="020F0502020204030204" pitchFamily="34" charset="0"/>
                <a:cs typeface="Times New Roman" panose="02020603050405020304" pitchFamily="18" charset="0"/>
              </a:rPr>
              <a:t>Performance metrics of historical imaging analysis with combined suspicion (definite and possible)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E8936AF-31E8-4647-8C72-EB96E2563339}"/>
              </a:ext>
            </a:extLst>
          </p:cNvPr>
          <p:cNvSpPr/>
          <p:nvPr/>
        </p:nvSpPr>
        <p:spPr>
          <a:xfrm>
            <a:off x="660401" y="3526442"/>
            <a:ext cx="10896598" cy="369332"/>
          </a:xfrm>
          <a:prstGeom prst="rect">
            <a:avLst/>
          </a:prstGeom>
        </p:spPr>
        <p:txBody>
          <a:bodyPr wrap="square">
            <a:spAutoFit/>
          </a:bodyPr>
          <a:lstStyle/>
          <a:p>
            <a:pPr lvl="0">
              <a:defRPr/>
            </a:pPr>
            <a:r>
              <a:rPr lang="en-US" dirty="0">
                <a:solidFill>
                  <a:srgbClr val="FFFF00"/>
                </a:solidFill>
              </a:rPr>
              <a:t>Sensitivity: 75% [95% CI 43%, 95%] Specificity: 94% [80%, 99%] PPV: 81% [48%, 98%] NPV: 91.4% [77%, 98%]</a:t>
            </a:r>
          </a:p>
        </p:txBody>
      </p:sp>
      <p:sp>
        <p:nvSpPr>
          <p:cNvPr id="4" name="Rectangle 3">
            <a:extLst>
              <a:ext uri="{FF2B5EF4-FFF2-40B4-BE49-F238E27FC236}">
                <a16:creationId xmlns:a16="http://schemas.microsoft.com/office/drawing/2014/main" id="{27447E65-B961-8642-A017-803018115B62}"/>
              </a:ext>
            </a:extLst>
          </p:cNvPr>
          <p:cNvSpPr/>
          <p:nvPr/>
        </p:nvSpPr>
        <p:spPr>
          <a:xfrm>
            <a:off x="781396" y="6214533"/>
            <a:ext cx="10607041" cy="369332"/>
          </a:xfrm>
          <a:prstGeom prst="rect">
            <a:avLst/>
          </a:prstGeom>
        </p:spPr>
        <p:txBody>
          <a:bodyPr wrap="square">
            <a:spAutoFit/>
          </a:bodyPr>
          <a:lstStyle/>
          <a:p>
            <a:r>
              <a:rPr lang="en-US" dirty="0">
                <a:solidFill>
                  <a:srgbClr val="FFFF00"/>
                </a:solidFill>
              </a:rPr>
              <a:t>Sensitivity: 60% [95% CI 36%, 81%] Specificity: 88% [74%, 96%] PPV: 71% [44%, 90%] NPV: 82% [68%, 92%]</a:t>
            </a:r>
          </a:p>
        </p:txBody>
      </p:sp>
    </p:spTree>
    <p:extLst>
      <p:ext uri="{BB962C8B-B14F-4D97-AF65-F5344CB8AC3E}">
        <p14:creationId xmlns:p14="http://schemas.microsoft.com/office/powerpoint/2010/main" val="200528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5A6F-EC95-E94E-B4BA-69D578AF2897}"/>
              </a:ext>
            </a:extLst>
          </p:cNvPr>
          <p:cNvSpPr>
            <a:spLocks noGrp="1"/>
          </p:cNvSpPr>
          <p:nvPr>
            <p:ph type="title"/>
          </p:nvPr>
        </p:nvSpPr>
        <p:spPr/>
        <p:txBody>
          <a:bodyPr/>
          <a:lstStyle/>
          <a:p>
            <a:r>
              <a:rPr lang="en-US" dirty="0">
                <a:solidFill>
                  <a:srgbClr val="1A74E0"/>
                </a:solidFill>
              </a:rPr>
              <a:t>Limitations </a:t>
            </a:r>
          </a:p>
        </p:txBody>
      </p:sp>
      <p:sp>
        <p:nvSpPr>
          <p:cNvPr id="3" name="Content Placeholder 2">
            <a:extLst>
              <a:ext uri="{FF2B5EF4-FFF2-40B4-BE49-F238E27FC236}">
                <a16:creationId xmlns:a16="http://schemas.microsoft.com/office/drawing/2014/main" id="{0083A1B7-4973-884A-ACB6-CE90EB62B347}"/>
              </a:ext>
            </a:extLst>
          </p:cNvPr>
          <p:cNvSpPr>
            <a:spLocks noGrp="1"/>
          </p:cNvSpPr>
          <p:nvPr>
            <p:ph idx="1"/>
          </p:nvPr>
        </p:nvSpPr>
        <p:spPr/>
        <p:txBody>
          <a:bodyPr>
            <a:normAutofit fontScale="85000" lnSpcReduction="20000"/>
          </a:bodyPr>
          <a:lstStyle/>
          <a:p>
            <a:pPr>
              <a:buFont typeface="Wingdings" pitchFamily="2" charset="2"/>
              <a:buChar char="Ø"/>
            </a:pPr>
            <a:r>
              <a:rPr lang="en-US" dirty="0"/>
              <a:t>Presumed low-energy mechanism causing nondisplaced fracture is difficult to definitively conclude IPV</a:t>
            </a:r>
          </a:p>
          <a:p>
            <a:pPr>
              <a:buFont typeface="Wingdings" pitchFamily="2" charset="2"/>
              <a:buChar char="Ø"/>
            </a:pPr>
            <a:r>
              <a:rPr lang="en-US" dirty="0"/>
              <a:t>Requires further study and larger sample size </a:t>
            </a:r>
          </a:p>
          <a:p>
            <a:pPr>
              <a:buFont typeface="Wingdings" pitchFamily="2" charset="2"/>
              <a:buChar char="Ø"/>
            </a:pPr>
            <a:r>
              <a:rPr lang="en-US" dirty="0"/>
              <a:t>“Suspected” criteria can be subjective </a:t>
            </a:r>
          </a:p>
          <a:p>
            <a:pPr>
              <a:buFont typeface="Wingdings" pitchFamily="2" charset="2"/>
              <a:buChar char="Ø"/>
            </a:pPr>
            <a:r>
              <a:rPr lang="en-US" dirty="0"/>
              <a:t>Follow-up is needed to evaluate outcome of patients</a:t>
            </a:r>
          </a:p>
          <a:p>
            <a:pPr>
              <a:buFont typeface="Wingdings" pitchFamily="2" charset="2"/>
              <a:buChar char="Ø"/>
            </a:pPr>
            <a:r>
              <a:rPr lang="en-US" dirty="0"/>
              <a:t>Association with other injuries/imaging patterns may additionally aid in diagnosis</a:t>
            </a:r>
          </a:p>
          <a:p>
            <a:pPr>
              <a:buFont typeface="Wingdings" pitchFamily="2" charset="2"/>
              <a:buChar char="Ø"/>
            </a:pPr>
            <a:r>
              <a:rPr lang="en-US" dirty="0"/>
              <a:t>Automated identification of injury patterns that may be high-risk for IPV would more effectively improve awareness </a:t>
            </a:r>
          </a:p>
          <a:p>
            <a:pPr>
              <a:buFont typeface="Wingdings" pitchFamily="2" charset="2"/>
              <a:buChar char="Ø"/>
            </a:pPr>
            <a:r>
              <a:rPr lang="en-US" dirty="0"/>
              <a:t>All injuries in the cohort attributed to IPV with no control population. However, it is very difficult to establish a control population for IPV, considering the significantly low proportion of patients disclosing such a history. </a:t>
            </a:r>
          </a:p>
          <a:p>
            <a:endParaRPr lang="en-US" dirty="0"/>
          </a:p>
        </p:txBody>
      </p:sp>
      <p:sp>
        <p:nvSpPr>
          <p:cNvPr id="4" name="Rectangle 3">
            <a:extLst>
              <a:ext uri="{FF2B5EF4-FFF2-40B4-BE49-F238E27FC236}">
                <a16:creationId xmlns:a16="http://schemas.microsoft.com/office/drawing/2014/main" id="{64E0F08F-A155-4CE7-9BF1-A6790B49B237}"/>
              </a:ext>
            </a:extLst>
          </p:cNvPr>
          <p:cNvSpPr/>
          <p:nvPr/>
        </p:nvSpPr>
        <p:spPr>
          <a:xfrm>
            <a:off x="0" y="5734300"/>
            <a:ext cx="12192000" cy="523220"/>
          </a:xfrm>
          <a:prstGeom prst="rect">
            <a:avLst/>
          </a:prstGeom>
        </p:spPr>
        <p:txBody>
          <a:bodyPr wrap="square">
            <a:spAutoFit/>
          </a:bodyPr>
          <a:lstStyle/>
          <a:p>
            <a:pPr lvl="0" algn="ctr"/>
            <a:r>
              <a:rPr lang="en-US" sz="2800" b="1" i="1" dirty="0">
                <a:solidFill>
                  <a:srgbClr val="FFC000"/>
                </a:solidFill>
              </a:rPr>
              <a:t>Performance metrics of longitudinal imaging analysis may improve IPV detection</a:t>
            </a:r>
          </a:p>
        </p:txBody>
      </p:sp>
    </p:spTree>
    <p:extLst>
      <p:ext uri="{BB962C8B-B14F-4D97-AF65-F5344CB8AC3E}">
        <p14:creationId xmlns:p14="http://schemas.microsoft.com/office/powerpoint/2010/main" val="33885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A7E6-88EC-2649-AA88-06B7218A175E}"/>
              </a:ext>
            </a:extLst>
          </p:cNvPr>
          <p:cNvSpPr>
            <a:spLocks noGrp="1"/>
          </p:cNvSpPr>
          <p:nvPr>
            <p:ph type="title"/>
          </p:nvPr>
        </p:nvSpPr>
        <p:spPr/>
        <p:txBody>
          <a:bodyPr/>
          <a:lstStyle/>
          <a:p>
            <a:r>
              <a:rPr lang="en-US" dirty="0">
                <a:solidFill>
                  <a:srgbClr val="1A74E0"/>
                </a:solidFill>
              </a:rPr>
              <a:t>Conclusions</a:t>
            </a:r>
            <a:r>
              <a:rPr lang="en-US" dirty="0"/>
              <a:t> </a:t>
            </a:r>
          </a:p>
        </p:txBody>
      </p:sp>
      <p:sp>
        <p:nvSpPr>
          <p:cNvPr id="3" name="Content Placeholder 2">
            <a:extLst>
              <a:ext uri="{FF2B5EF4-FFF2-40B4-BE49-F238E27FC236}">
                <a16:creationId xmlns:a16="http://schemas.microsoft.com/office/drawing/2014/main" id="{BBD0C33D-AF8A-EA47-9DA4-3DB142970D76}"/>
              </a:ext>
            </a:extLst>
          </p:cNvPr>
          <p:cNvSpPr>
            <a:spLocks noGrp="1"/>
          </p:cNvSpPr>
          <p:nvPr>
            <p:ph idx="1"/>
          </p:nvPr>
        </p:nvSpPr>
        <p:spPr/>
        <p:txBody>
          <a:bodyPr>
            <a:normAutofit fontScale="92500" lnSpcReduction="10000"/>
          </a:bodyPr>
          <a:lstStyle/>
          <a:p>
            <a:pPr lvl="0">
              <a:buFont typeface="Wingdings" pitchFamily="2" charset="2"/>
              <a:buChar char="Ø"/>
            </a:pPr>
            <a:r>
              <a:rPr lang="en-US" dirty="0"/>
              <a:t> Up to </a:t>
            </a:r>
            <a:r>
              <a:rPr lang="en-US" dirty="0">
                <a:solidFill>
                  <a:srgbClr val="FFC000"/>
                </a:solidFill>
              </a:rPr>
              <a:t>one-third </a:t>
            </a:r>
            <a:r>
              <a:rPr lang="en-US" dirty="0"/>
              <a:t>of adult women sustaining </a:t>
            </a:r>
            <a:r>
              <a:rPr lang="en-US" dirty="0">
                <a:solidFill>
                  <a:srgbClr val="FF0000"/>
                </a:solidFill>
              </a:rPr>
              <a:t>isolated ulnar shaft fractures </a:t>
            </a:r>
            <a:r>
              <a:rPr lang="en-US" dirty="0"/>
              <a:t>may be caused by IPV</a:t>
            </a:r>
            <a:endParaRPr lang="en-US" dirty="0">
              <a:solidFill>
                <a:srgbClr val="FFC000"/>
              </a:solidFill>
            </a:endParaRPr>
          </a:p>
          <a:p>
            <a:pPr>
              <a:buFont typeface="Wingdings" pitchFamily="2" charset="2"/>
              <a:buChar char="Ø"/>
            </a:pPr>
            <a:r>
              <a:rPr lang="en-US" dirty="0"/>
              <a:t> </a:t>
            </a:r>
            <a:r>
              <a:rPr lang="en-US" dirty="0">
                <a:solidFill>
                  <a:srgbClr val="FFC000"/>
                </a:solidFill>
              </a:rPr>
              <a:t>Screening </a:t>
            </a:r>
            <a:r>
              <a:rPr lang="en-US" dirty="0"/>
              <a:t>for IPV at initial injury remains uncommon</a:t>
            </a:r>
          </a:p>
          <a:p>
            <a:pPr>
              <a:buFont typeface="Wingdings" pitchFamily="2" charset="2"/>
              <a:buChar char="Ø"/>
            </a:pPr>
            <a:r>
              <a:rPr lang="en-US" dirty="0"/>
              <a:t> Looking out for a </a:t>
            </a:r>
            <a:r>
              <a:rPr lang="en-US" dirty="0">
                <a:solidFill>
                  <a:srgbClr val="FFC000"/>
                </a:solidFill>
              </a:rPr>
              <a:t>high number of ED visits, lack of domicile, and nondisplaced fracture pattern </a:t>
            </a:r>
            <a:r>
              <a:rPr lang="en-US" dirty="0"/>
              <a:t>may also help in identifying potential victims</a:t>
            </a:r>
          </a:p>
          <a:p>
            <a:pPr lvl="0"/>
            <a:endParaRPr lang="en-US" dirty="0"/>
          </a:p>
          <a:p>
            <a:pPr marL="0" lvl="0" indent="0" algn="ctr">
              <a:buNone/>
            </a:pPr>
            <a:r>
              <a:rPr lang="en-US" sz="3200" b="1" i="1" dirty="0">
                <a:solidFill>
                  <a:srgbClr val="FFC000"/>
                </a:solidFill>
              </a:rPr>
              <a:t>Radiologists can help patients in this dangerous circumstance and should maintain a high degree of suspicion of IPV when identifying isolated ulnar shaft fractures, particularly if they are minimally displaced.</a:t>
            </a:r>
          </a:p>
        </p:txBody>
      </p:sp>
    </p:spTree>
    <p:extLst>
      <p:ext uri="{BB962C8B-B14F-4D97-AF65-F5344CB8AC3E}">
        <p14:creationId xmlns:p14="http://schemas.microsoft.com/office/powerpoint/2010/main" val="285968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DBC7-F81C-5C4E-9E45-414E83B1C582}"/>
              </a:ext>
            </a:extLst>
          </p:cNvPr>
          <p:cNvSpPr>
            <a:spLocks noGrp="1"/>
          </p:cNvSpPr>
          <p:nvPr>
            <p:ph type="title"/>
          </p:nvPr>
        </p:nvSpPr>
        <p:spPr>
          <a:xfrm>
            <a:off x="838200" y="365125"/>
            <a:ext cx="6558280" cy="1325563"/>
          </a:xfrm>
        </p:spPr>
        <p:txBody>
          <a:bodyPr>
            <a:normAutofit/>
          </a:bodyPr>
          <a:lstStyle/>
          <a:p>
            <a:r>
              <a:rPr lang="en-US" sz="4800" b="1" dirty="0">
                <a:solidFill>
                  <a:srgbClr val="1A74E0"/>
                </a:solidFill>
              </a:rPr>
              <a:t>Objective </a:t>
            </a:r>
          </a:p>
        </p:txBody>
      </p:sp>
      <p:pic>
        <p:nvPicPr>
          <p:cNvPr id="5" name="Picture 4">
            <a:extLst>
              <a:ext uri="{FF2B5EF4-FFF2-40B4-BE49-F238E27FC236}">
                <a16:creationId xmlns:a16="http://schemas.microsoft.com/office/drawing/2014/main" id="{5A16AF0A-C459-4F47-8BA7-A37ACC8DE589}"/>
              </a:ext>
            </a:extLst>
          </p:cNvPr>
          <p:cNvPicPr>
            <a:picLocks noChangeAspect="1"/>
          </p:cNvPicPr>
          <p:nvPr/>
        </p:nvPicPr>
        <p:blipFill>
          <a:blip r:embed="rId3"/>
          <a:stretch>
            <a:fillRect/>
          </a:stretch>
        </p:blipFill>
        <p:spPr>
          <a:xfrm>
            <a:off x="6983693" y="628007"/>
            <a:ext cx="2488669" cy="5167312"/>
          </a:xfrm>
          <a:prstGeom prst="rect">
            <a:avLst/>
          </a:prstGeom>
        </p:spPr>
      </p:pic>
      <p:pic>
        <p:nvPicPr>
          <p:cNvPr id="6" name="Picture 5">
            <a:extLst>
              <a:ext uri="{FF2B5EF4-FFF2-40B4-BE49-F238E27FC236}">
                <a16:creationId xmlns:a16="http://schemas.microsoft.com/office/drawing/2014/main" id="{EDC3EA8B-0EC6-474A-8924-349E3D060C64}"/>
              </a:ext>
            </a:extLst>
          </p:cNvPr>
          <p:cNvPicPr>
            <a:picLocks noChangeAspect="1"/>
          </p:cNvPicPr>
          <p:nvPr/>
        </p:nvPicPr>
        <p:blipFill>
          <a:blip r:embed="rId4"/>
          <a:stretch>
            <a:fillRect/>
          </a:stretch>
        </p:blipFill>
        <p:spPr>
          <a:xfrm>
            <a:off x="9472362" y="628007"/>
            <a:ext cx="2719638" cy="5167312"/>
          </a:xfrm>
          <a:prstGeom prst="rect">
            <a:avLst/>
          </a:prstGeom>
        </p:spPr>
      </p:pic>
      <p:pic>
        <p:nvPicPr>
          <p:cNvPr id="8" name="Picture 7">
            <a:extLst>
              <a:ext uri="{FF2B5EF4-FFF2-40B4-BE49-F238E27FC236}">
                <a16:creationId xmlns:a16="http://schemas.microsoft.com/office/drawing/2014/main" id="{D0C5BB9F-294C-44E5-8FB4-EAEC90FBD01D}"/>
              </a:ext>
            </a:extLst>
          </p:cNvPr>
          <p:cNvPicPr>
            <a:picLocks noChangeAspect="1"/>
          </p:cNvPicPr>
          <p:nvPr/>
        </p:nvPicPr>
        <p:blipFill>
          <a:blip r:embed="rId5"/>
          <a:stretch>
            <a:fillRect/>
          </a:stretch>
        </p:blipFill>
        <p:spPr>
          <a:xfrm>
            <a:off x="287556" y="1886578"/>
            <a:ext cx="6328196" cy="3084843"/>
          </a:xfrm>
          <a:prstGeom prst="rect">
            <a:avLst/>
          </a:prstGeom>
        </p:spPr>
      </p:pic>
      <p:pic>
        <p:nvPicPr>
          <p:cNvPr id="12" name="Picture 2" descr="National Domestic Violence Awareness month focuses on  technology-facilitated abuse &gt; Defense Logistics Agency &gt; News Article View">
            <a:extLst>
              <a:ext uri="{FF2B5EF4-FFF2-40B4-BE49-F238E27FC236}">
                <a16:creationId xmlns:a16="http://schemas.microsoft.com/office/drawing/2014/main" id="{EA4EA3F7-5EBE-4CAC-AE9E-7D1A64B89E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3783" y="4986073"/>
            <a:ext cx="2435741" cy="182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35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736A-AC7A-724A-8B5D-53F057F9D085}"/>
              </a:ext>
            </a:extLst>
          </p:cNvPr>
          <p:cNvSpPr>
            <a:spLocks noGrp="1"/>
          </p:cNvSpPr>
          <p:nvPr>
            <p:ph type="title"/>
          </p:nvPr>
        </p:nvSpPr>
        <p:spPr/>
        <p:txBody>
          <a:bodyPr/>
          <a:lstStyle/>
          <a:p>
            <a:r>
              <a:rPr lang="en-US" dirty="0">
                <a:solidFill>
                  <a:srgbClr val="1A74E0"/>
                </a:solidFill>
              </a:rPr>
              <a:t>Methods </a:t>
            </a:r>
          </a:p>
        </p:txBody>
      </p:sp>
      <p:sp>
        <p:nvSpPr>
          <p:cNvPr id="3" name="Content Placeholder 2">
            <a:extLst>
              <a:ext uri="{FF2B5EF4-FFF2-40B4-BE49-F238E27FC236}">
                <a16:creationId xmlns:a16="http://schemas.microsoft.com/office/drawing/2014/main" id="{3B38EA94-5C26-DE40-A51C-FF2B72F4B74F}"/>
              </a:ext>
            </a:extLst>
          </p:cNvPr>
          <p:cNvSpPr>
            <a:spLocks noGrp="1"/>
          </p:cNvSpPr>
          <p:nvPr>
            <p:ph idx="1"/>
          </p:nvPr>
        </p:nvSpPr>
        <p:spPr>
          <a:xfrm>
            <a:off x="838200" y="1825625"/>
            <a:ext cx="5257800" cy="4534232"/>
          </a:xfrm>
        </p:spPr>
        <p:txBody>
          <a:bodyPr>
            <a:normAutofit/>
          </a:bodyPr>
          <a:lstStyle/>
          <a:p>
            <a:r>
              <a:rPr lang="en-US" dirty="0"/>
              <a:t> Multi-center, retrospectively queried electronic medical records from 6 hospitals from 2015-2019. </a:t>
            </a:r>
          </a:p>
          <a:p>
            <a:r>
              <a:rPr lang="en-US" dirty="0"/>
              <a:t>Inclusion criteria: </a:t>
            </a:r>
          </a:p>
          <a:p>
            <a:pPr lvl="1"/>
            <a:r>
              <a:rPr lang="en-US" dirty="0"/>
              <a:t>Female, Age 18-50, isolated ulnar diaphyseal fractures with injury films</a:t>
            </a:r>
          </a:p>
          <a:p>
            <a:r>
              <a:rPr lang="en-US" dirty="0"/>
              <a:t>Exclusion criteria</a:t>
            </a:r>
          </a:p>
          <a:p>
            <a:pPr lvl="1"/>
            <a:r>
              <a:rPr lang="en-US" dirty="0"/>
              <a:t>Polytrauma, pathologic fractures, pediatric patients</a:t>
            </a:r>
          </a:p>
          <a:p>
            <a:pPr marL="0" indent="0">
              <a:buNone/>
            </a:pPr>
            <a:endParaRPr lang="en-US" dirty="0"/>
          </a:p>
          <a:p>
            <a:pPr marL="0" indent="0">
              <a:buNone/>
            </a:pPr>
            <a:endParaRPr lang="en-US" dirty="0"/>
          </a:p>
        </p:txBody>
      </p:sp>
      <p:pic>
        <p:nvPicPr>
          <p:cNvPr id="10" name="Picture 9">
            <a:extLst>
              <a:ext uri="{FF2B5EF4-FFF2-40B4-BE49-F238E27FC236}">
                <a16:creationId xmlns:a16="http://schemas.microsoft.com/office/drawing/2014/main" id="{E74B8304-B139-4819-849F-EF3CB6EADB73}"/>
              </a:ext>
            </a:extLst>
          </p:cNvPr>
          <p:cNvPicPr>
            <a:picLocks noChangeAspect="1"/>
          </p:cNvPicPr>
          <p:nvPr/>
        </p:nvPicPr>
        <p:blipFill>
          <a:blip r:embed="rId3"/>
          <a:stretch>
            <a:fillRect/>
          </a:stretch>
        </p:blipFill>
        <p:spPr>
          <a:xfrm>
            <a:off x="6096000" y="1429937"/>
            <a:ext cx="5988216" cy="3781282"/>
          </a:xfrm>
          <a:prstGeom prst="rect">
            <a:avLst/>
          </a:prstGeom>
        </p:spPr>
      </p:pic>
    </p:spTree>
    <p:extLst>
      <p:ext uri="{BB962C8B-B14F-4D97-AF65-F5344CB8AC3E}">
        <p14:creationId xmlns:p14="http://schemas.microsoft.com/office/powerpoint/2010/main" val="61607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FEB3-A92C-4D4C-86BF-954847682337}"/>
              </a:ext>
            </a:extLst>
          </p:cNvPr>
          <p:cNvSpPr>
            <a:spLocks noGrp="1"/>
          </p:cNvSpPr>
          <p:nvPr>
            <p:ph type="title"/>
          </p:nvPr>
        </p:nvSpPr>
        <p:spPr>
          <a:xfrm>
            <a:off x="838200" y="365125"/>
            <a:ext cx="10515600" cy="1460500"/>
          </a:xfrm>
        </p:spPr>
        <p:txBody>
          <a:bodyPr/>
          <a:lstStyle/>
          <a:p>
            <a:r>
              <a:rPr lang="en-US" dirty="0">
                <a:solidFill>
                  <a:srgbClr val="1A74E0"/>
                </a:solidFill>
              </a:rPr>
              <a:t>Methods - </a:t>
            </a:r>
            <a:r>
              <a:rPr lang="en-US" dirty="0">
                <a:solidFill>
                  <a:srgbClr val="FFC000"/>
                </a:solidFill>
              </a:rPr>
              <a:t>data collection</a:t>
            </a:r>
          </a:p>
        </p:txBody>
      </p:sp>
      <p:sp>
        <p:nvSpPr>
          <p:cNvPr id="3" name="Content Placeholder 2">
            <a:extLst>
              <a:ext uri="{FF2B5EF4-FFF2-40B4-BE49-F238E27FC236}">
                <a16:creationId xmlns:a16="http://schemas.microsoft.com/office/drawing/2014/main" id="{052A431C-7971-BC4F-BC14-60658D3988B9}"/>
              </a:ext>
            </a:extLst>
          </p:cNvPr>
          <p:cNvSpPr>
            <a:spLocks noGrp="1"/>
          </p:cNvSpPr>
          <p:nvPr>
            <p:ph idx="1"/>
          </p:nvPr>
        </p:nvSpPr>
        <p:spPr>
          <a:xfrm>
            <a:off x="838200" y="1825625"/>
            <a:ext cx="10073640" cy="4667250"/>
          </a:xfrm>
        </p:spPr>
        <p:txBody>
          <a:bodyPr>
            <a:normAutofit fontScale="85000" lnSpcReduction="20000"/>
          </a:bodyPr>
          <a:lstStyle/>
          <a:p>
            <a:pPr marL="228600" lvl="1">
              <a:spcBef>
                <a:spcPts val="1000"/>
              </a:spcBef>
              <a:buFont typeface="Wingdings" pitchFamily="2" charset="2"/>
              <a:buChar char="Ø"/>
            </a:pPr>
            <a:r>
              <a:rPr lang="en-US" sz="3200" dirty="0"/>
              <a:t>Charts reviewed for:</a:t>
            </a:r>
          </a:p>
          <a:p>
            <a:pPr marL="228600" lvl="1">
              <a:spcBef>
                <a:spcPts val="1000"/>
              </a:spcBef>
              <a:buFont typeface="Wingdings" pitchFamily="2" charset="2"/>
              <a:buChar char="Ø"/>
            </a:pPr>
            <a:r>
              <a:rPr lang="en-US" sz="3200" dirty="0"/>
              <a:t>- Age</a:t>
            </a:r>
            <a:br>
              <a:rPr lang="en-US" sz="3200" dirty="0"/>
            </a:br>
            <a:r>
              <a:rPr lang="en-US" sz="3200" dirty="0"/>
              <a:t>- Primary language </a:t>
            </a:r>
            <a:br>
              <a:rPr lang="en-US" sz="3200" dirty="0"/>
            </a:br>
            <a:r>
              <a:rPr lang="en-US" sz="3200" dirty="0"/>
              <a:t>- Race</a:t>
            </a:r>
            <a:br>
              <a:rPr lang="en-US" sz="3200" dirty="0"/>
            </a:br>
            <a:r>
              <a:rPr lang="en-US" sz="3200" dirty="0"/>
              <a:t>- Wealth index (composite measure of a household’s cumulative living standard based on patient ZIP code)</a:t>
            </a:r>
            <a:br>
              <a:rPr lang="en-US" sz="3200" dirty="0"/>
            </a:br>
            <a:r>
              <a:rPr lang="en-US" sz="3200" dirty="0"/>
              <a:t>- Marital status</a:t>
            </a:r>
            <a:br>
              <a:rPr lang="en-US" sz="3200" dirty="0"/>
            </a:br>
            <a:r>
              <a:rPr lang="en-US" sz="3200" dirty="0"/>
              <a:t>- Religion</a:t>
            </a:r>
            <a:br>
              <a:rPr lang="en-US" sz="3200" dirty="0"/>
            </a:br>
            <a:r>
              <a:rPr lang="en-US" sz="3200" dirty="0"/>
              <a:t>- Social history (alcoholism, depression/anxiety, IV drug abuse, homelessness)</a:t>
            </a:r>
            <a:br>
              <a:rPr lang="en-US" sz="3200" dirty="0"/>
            </a:br>
            <a:r>
              <a:rPr lang="en-US" sz="3200" dirty="0"/>
              <a:t>- Injury documented on facial exam</a:t>
            </a:r>
            <a:br>
              <a:rPr lang="en-US" sz="3200" dirty="0"/>
            </a:br>
            <a:r>
              <a:rPr lang="en-US" sz="3200" dirty="0"/>
              <a:t>- Screening for Intimate Partner Violence documented</a:t>
            </a:r>
            <a:br>
              <a:rPr lang="en-US" sz="3200" dirty="0"/>
            </a:br>
            <a:r>
              <a:rPr lang="en-US" sz="3200" dirty="0"/>
              <a:t>- Reported mechanism of injury (Assault, Collision with Object, Fall, Motor Vehicle Collision, Pedestrian Struck)</a:t>
            </a:r>
            <a:br>
              <a:rPr lang="en-US" sz="3200" dirty="0"/>
            </a:br>
            <a:r>
              <a:rPr lang="en-US" sz="3200" dirty="0"/>
              <a:t>- Number of documented Emergency Department visits </a:t>
            </a:r>
          </a:p>
        </p:txBody>
      </p:sp>
    </p:spTree>
    <p:extLst>
      <p:ext uri="{BB962C8B-B14F-4D97-AF65-F5344CB8AC3E}">
        <p14:creationId xmlns:p14="http://schemas.microsoft.com/office/powerpoint/2010/main" val="338835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0F4-E365-6E41-80A6-0DF031B4B4F7}"/>
              </a:ext>
            </a:extLst>
          </p:cNvPr>
          <p:cNvSpPr>
            <a:spLocks noGrp="1"/>
          </p:cNvSpPr>
          <p:nvPr>
            <p:ph type="title"/>
          </p:nvPr>
        </p:nvSpPr>
        <p:spPr>
          <a:xfrm>
            <a:off x="838200" y="-142875"/>
            <a:ext cx="8427720" cy="1325563"/>
          </a:xfrm>
        </p:spPr>
        <p:txBody>
          <a:bodyPr/>
          <a:lstStyle/>
          <a:p>
            <a:r>
              <a:rPr lang="en-US" dirty="0">
                <a:solidFill>
                  <a:srgbClr val="1A74E0"/>
                </a:solidFill>
              </a:rPr>
              <a:t>Methods - </a:t>
            </a:r>
            <a:r>
              <a:rPr lang="en-US" dirty="0">
                <a:solidFill>
                  <a:srgbClr val="FFC000"/>
                </a:solidFill>
              </a:rPr>
              <a:t>image analysis</a:t>
            </a:r>
          </a:p>
        </p:txBody>
      </p:sp>
      <p:sp>
        <p:nvSpPr>
          <p:cNvPr id="3" name="Content Placeholder 2">
            <a:extLst>
              <a:ext uri="{FF2B5EF4-FFF2-40B4-BE49-F238E27FC236}">
                <a16:creationId xmlns:a16="http://schemas.microsoft.com/office/drawing/2014/main" id="{4C4855BF-BC32-4744-9B9B-771B162235B2}"/>
              </a:ext>
            </a:extLst>
          </p:cNvPr>
          <p:cNvSpPr>
            <a:spLocks noGrp="1"/>
          </p:cNvSpPr>
          <p:nvPr>
            <p:ph idx="1"/>
          </p:nvPr>
        </p:nvSpPr>
        <p:spPr>
          <a:xfrm>
            <a:off x="613833" y="792691"/>
            <a:ext cx="10964333" cy="4035348"/>
          </a:xfrm>
        </p:spPr>
        <p:txBody>
          <a:bodyPr>
            <a:normAutofit/>
          </a:bodyPr>
          <a:lstStyle/>
          <a:p>
            <a:pPr marL="0" indent="0" algn="ctr">
              <a:buNone/>
            </a:pPr>
            <a:r>
              <a:rPr lang="en-US" sz="3200" dirty="0"/>
              <a:t>2 views of forearm x-rays at time of injury were evaluated for:</a:t>
            </a:r>
          </a:p>
          <a:p>
            <a:pPr marL="0" indent="0" algn="ctr">
              <a:buNone/>
            </a:pPr>
            <a:r>
              <a:rPr lang="en-US" sz="3200" dirty="0"/>
              <a:t>1) Fracture location: Distal, Midshaft, Proximal, </a:t>
            </a:r>
            <a:r>
              <a:rPr lang="en-US" sz="3200" dirty="0" err="1"/>
              <a:t>Metadiaphyseal</a:t>
            </a:r>
            <a:br>
              <a:rPr lang="en-US" sz="3200" dirty="0"/>
            </a:br>
            <a:r>
              <a:rPr lang="en-US" sz="3200" dirty="0"/>
              <a:t>2) Fracture orientation: Transverse, Transverse + Butterfly, Oblique/spiral, Comminuted</a:t>
            </a:r>
            <a:br>
              <a:rPr lang="en-US" sz="3200" dirty="0"/>
            </a:br>
            <a:r>
              <a:rPr lang="en-US" sz="3200" dirty="0"/>
              <a:t>3) Fracture displacement: &lt;50% translation, &lt;10 deg angulation</a:t>
            </a:r>
          </a:p>
        </p:txBody>
      </p:sp>
      <p:pic>
        <p:nvPicPr>
          <p:cNvPr id="5" name="Picture 4">
            <a:extLst>
              <a:ext uri="{FF2B5EF4-FFF2-40B4-BE49-F238E27FC236}">
                <a16:creationId xmlns:a16="http://schemas.microsoft.com/office/drawing/2014/main" id="{A9D0798E-26D8-45D8-94C2-9EB1125552FC}"/>
              </a:ext>
            </a:extLst>
          </p:cNvPr>
          <p:cNvPicPr>
            <a:picLocks noChangeAspect="1"/>
          </p:cNvPicPr>
          <p:nvPr/>
        </p:nvPicPr>
        <p:blipFill>
          <a:blip r:embed="rId2"/>
          <a:stretch>
            <a:fillRect/>
          </a:stretch>
        </p:blipFill>
        <p:spPr>
          <a:xfrm>
            <a:off x="4245735" y="3153692"/>
            <a:ext cx="1643170" cy="3725141"/>
          </a:xfrm>
          <a:prstGeom prst="rect">
            <a:avLst/>
          </a:prstGeom>
        </p:spPr>
      </p:pic>
      <p:pic>
        <p:nvPicPr>
          <p:cNvPr id="6" name="Picture 5">
            <a:extLst>
              <a:ext uri="{FF2B5EF4-FFF2-40B4-BE49-F238E27FC236}">
                <a16:creationId xmlns:a16="http://schemas.microsoft.com/office/drawing/2014/main" id="{8CB54899-13F0-42B3-974B-43076CC290A2}"/>
              </a:ext>
            </a:extLst>
          </p:cNvPr>
          <p:cNvPicPr>
            <a:picLocks noChangeAspect="1"/>
          </p:cNvPicPr>
          <p:nvPr/>
        </p:nvPicPr>
        <p:blipFill>
          <a:blip r:embed="rId3"/>
          <a:stretch>
            <a:fillRect/>
          </a:stretch>
        </p:blipFill>
        <p:spPr>
          <a:xfrm>
            <a:off x="7923466" y="3153691"/>
            <a:ext cx="1560592" cy="3725141"/>
          </a:xfrm>
          <a:prstGeom prst="rect">
            <a:avLst/>
          </a:prstGeom>
        </p:spPr>
      </p:pic>
      <p:pic>
        <p:nvPicPr>
          <p:cNvPr id="7" name="Picture 6">
            <a:extLst>
              <a:ext uri="{FF2B5EF4-FFF2-40B4-BE49-F238E27FC236}">
                <a16:creationId xmlns:a16="http://schemas.microsoft.com/office/drawing/2014/main" id="{9EB494CF-F077-46BF-95C0-171200EFEE59}"/>
              </a:ext>
            </a:extLst>
          </p:cNvPr>
          <p:cNvPicPr>
            <a:picLocks noChangeAspect="1"/>
          </p:cNvPicPr>
          <p:nvPr/>
        </p:nvPicPr>
        <p:blipFill>
          <a:blip r:embed="rId4"/>
          <a:stretch>
            <a:fillRect/>
          </a:stretch>
        </p:blipFill>
        <p:spPr>
          <a:xfrm>
            <a:off x="5824418" y="3153691"/>
            <a:ext cx="2099048" cy="3728742"/>
          </a:xfrm>
          <a:prstGeom prst="rect">
            <a:avLst/>
          </a:prstGeom>
        </p:spPr>
      </p:pic>
      <p:pic>
        <p:nvPicPr>
          <p:cNvPr id="8" name="Picture 7">
            <a:extLst>
              <a:ext uri="{FF2B5EF4-FFF2-40B4-BE49-F238E27FC236}">
                <a16:creationId xmlns:a16="http://schemas.microsoft.com/office/drawing/2014/main" id="{C9FD114B-66CE-40E8-B44C-911CA0391317}"/>
              </a:ext>
            </a:extLst>
          </p:cNvPr>
          <p:cNvPicPr>
            <a:picLocks noChangeAspect="1"/>
          </p:cNvPicPr>
          <p:nvPr/>
        </p:nvPicPr>
        <p:blipFill>
          <a:blip r:embed="rId5"/>
          <a:stretch>
            <a:fillRect/>
          </a:stretch>
        </p:blipFill>
        <p:spPr>
          <a:xfrm>
            <a:off x="2591513" y="3099769"/>
            <a:ext cx="1672313" cy="3728743"/>
          </a:xfrm>
          <a:prstGeom prst="rect">
            <a:avLst/>
          </a:prstGeom>
        </p:spPr>
      </p:pic>
    </p:spTree>
    <p:extLst>
      <p:ext uri="{BB962C8B-B14F-4D97-AF65-F5344CB8AC3E}">
        <p14:creationId xmlns:p14="http://schemas.microsoft.com/office/powerpoint/2010/main" val="422896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0F4-E365-6E41-80A6-0DF031B4B4F7}"/>
              </a:ext>
            </a:extLst>
          </p:cNvPr>
          <p:cNvSpPr>
            <a:spLocks noGrp="1"/>
          </p:cNvSpPr>
          <p:nvPr>
            <p:ph type="title"/>
          </p:nvPr>
        </p:nvSpPr>
        <p:spPr>
          <a:xfrm>
            <a:off x="838200" y="-142875"/>
            <a:ext cx="8427720" cy="1325563"/>
          </a:xfrm>
        </p:spPr>
        <p:txBody>
          <a:bodyPr/>
          <a:lstStyle/>
          <a:p>
            <a:r>
              <a:rPr lang="en-US" dirty="0">
                <a:solidFill>
                  <a:srgbClr val="1A74E0"/>
                </a:solidFill>
              </a:rPr>
              <a:t>Methods - </a:t>
            </a:r>
            <a:r>
              <a:rPr lang="en-US" dirty="0">
                <a:solidFill>
                  <a:srgbClr val="FFC000"/>
                </a:solidFill>
              </a:rPr>
              <a:t>stratification</a:t>
            </a:r>
          </a:p>
        </p:txBody>
      </p:sp>
      <p:sp>
        <p:nvSpPr>
          <p:cNvPr id="3" name="Content Placeholder 2">
            <a:extLst>
              <a:ext uri="{FF2B5EF4-FFF2-40B4-BE49-F238E27FC236}">
                <a16:creationId xmlns:a16="http://schemas.microsoft.com/office/drawing/2014/main" id="{4C4855BF-BC32-4744-9B9B-771B162235B2}"/>
              </a:ext>
            </a:extLst>
          </p:cNvPr>
          <p:cNvSpPr>
            <a:spLocks noGrp="1"/>
          </p:cNvSpPr>
          <p:nvPr>
            <p:ph idx="1"/>
          </p:nvPr>
        </p:nvSpPr>
        <p:spPr>
          <a:xfrm>
            <a:off x="613833" y="792690"/>
            <a:ext cx="10964333" cy="5583395"/>
          </a:xfrm>
        </p:spPr>
        <p:txBody>
          <a:bodyPr>
            <a:normAutofit fontScale="92500"/>
          </a:bodyPr>
          <a:lstStyle/>
          <a:p>
            <a:pPr marL="0" indent="0" algn="ctr">
              <a:buNone/>
            </a:pPr>
            <a:r>
              <a:rPr lang="en-US" sz="3200" dirty="0"/>
              <a:t>Patients stratified based on self-reporting and/or EMS documentation from initial ED or clinic intake visit into four groups:</a:t>
            </a:r>
          </a:p>
          <a:p>
            <a:pPr marL="0" indent="0" algn="ctr">
              <a:buNone/>
            </a:pPr>
            <a:r>
              <a:rPr lang="en-US" sz="3200" dirty="0">
                <a:solidFill>
                  <a:srgbClr val="1A74E0"/>
                </a:solidFill>
              </a:rPr>
              <a:t>1. Confirmed IPV</a:t>
            </a:r>
          </a:p>
          <a:p>
            <a:pPr marL="0" indent="0" algn="ctr">
              <a:buNone/>
            </a:pPr>
            <a:r>
              <a:rPr lang="en-US" sz="3200" dirty="0">
                <a:solidFill>
                  <a:srgbClr val="1A74E0"/>
                </a:solidFill>
              </a:rPr>
              <a:t>2. Suspected IPV</a:t>
            </a:r>
          </a:p>
          <a:p>
            <a:pPr marL="0" indent="0" algn="ctr">
              <a:buNone/>
            </a:pPr>
            <a:r>
              <a:rPr lang="en-US" sz="3200" dirty="0">
                <a:solidFill>
                  <a:srgbClr val="1A74E0"/>
                </a:solidFill>
              </a:rPr>
              <a:t>3. Suspected UNRELATED to IPV</a:t>
            </a:r>
          </a:p>
          <a:p>
            <a:pPr marL="0" indent="0" algn="ctr">
              <a:buNone/>
            </a:pPr>
            <a:r>
              <a:rPr lang="en-US" sz="3200" dirty="0">
                <a:solidFill>
                  <a:srgbClr val="1A74E0"/>
                </a:solidFill>
              </a:rPr>
              <a:t>4. Confirmed UNRELATED to IPV</a:t>
            </a:r>
          </a:p>
          <a:p>
            <a:pPr marL="0" indent="0" algn="ctr">
              <a:buNone/>
            </a:pPr>
            <a:endParaRPr lang="en-US" sz="3200" dirty="0"/>
          </a:p>
          <a:p>
            <a:r>
              <a:rPr lang="en-US" sz="3200" dirty="0"/>
              <a:t>2 sets of cohorts were compared: </a:t>
            </a:r>
          </a:p>
          <a:p>
            <a:pPr lvl="1"/>
            <a:r>
              <a:rPr lang="en-US" sz="2800" dirty="0"/>
              <a:t>Confirmed: (Group 1 versus Group 4)</a:t>
            </a:r>
          </a:p>
          <a:p>
            <a:pPr lvl="1"/>
            <a:r>
              <a:rPr lang="en-US" sz="2800" dirty="0"/>
              <a:t>Confirmed and Suspected: (Group 1 + 2 versus Group 3 + 4)</a:t>
            </a:r>
          </a:p>
          <a:p>
            <a:r>
              <a:rPr lang="en-US" sz="3200" dirty="0"/>
              <a:t>Statistical analysis using chi-squared and t-testing</a:t>
            </a:r>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412284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6DC5-A7CC-9740-BFE0-67CD64FD40E3}"/>
              </a:ext>
            </a:extLst>
          </p:cNvPr>
          <p:cNvSpPr>
            <a:spLocks noGrp="1"/>
          </p:cNvSpPr>
          <p:nvPr>
            <p:ph type="title"/>
          </p:nvPr>
        </p:nvSpPr>
        <p:spPr/>
        <p:txBody>
          <a:bodyPr/>
          <a:lstStyle/>
          <a:p>
            <a:r>
              <a:rPr lang="en-US" dirty="0">
                <a:solidFill>
                  <a:srgbClr val="1A74E0"/>
                </a:solidFill>
              </a:rPr>
              <a:t>Results - </a:t>
            </a:r>
            <a:r>
              <a:rPr lang="en-US" dirty="0">
                <a:solidFill>
                  <a:srgbClr val="FFC000"/>
                </a:solidFill>
              </a:rPr>
              <a:t>demographics and patient history</a:t>
            </a:r>
          </a:p>
        </p:txBody>
      </p:sp>
      <p:sp>
        <p:nvSpPr>
          <p:cNvPr id="3" name="Content Placeholder 2">
            <a:extLst>
              <a:ext uri="{FF2B5EF4-FFF2-40B4-BE49-F238E27FC236}">
                <a16:creationId xmlns:a16="http://schemas.microsoft.com/office/drawing/2014/main" id="{8CCCDE86-9BEB-3B4D-93DA-9C9465472E2C}"/>
              </a:ext>
            </a:extLst>
          </p:cNvPr>
          <p:cNvSpPr>
            <a:spLocks noGrp="1"/>
          </p:cNvSpPr>
          <p:nvPr>
            <p:ph idx="1"/>
          </p:nvPr>
        </p:nvSpPr>
        <p:spPr>
          <a:xfrm>
            <a:off x="195649" y="1825624"/>
            <a:ext cx="5012021" cy="4311015"/>
          </a:xfrm>
        </p:spPr>
        <p:txBody>
          <a:bodyPr>
            <a:normAutofit/>
          </a:bodyPr>
          <a:lstStyle/>
          <a:p>
            <a:pPr>
              <a:buFont typeface="Wingdings" pitchFamily="2" charset="2"/>
              <a:buChar char="Ø"/>
            </a:pPr>
            <a:r>
              <a:rPr lang="en-US" dirty="0"/>
              <a:t>62 patients </a:t>
            </a:r>
          </a:p>
          <a:p>
            <a:pPr lvl="1">
              <a:buFont typeface="Wingdings" pitchFamily="2" charset="2"/>
              <a:buChar char="Ø"/>
            </a:pPr>
            <a:r>
              <a:rPr lang="en-US" dirty="0"/>
              <a:t>12 confirmed IPV</a:t>
            </a:r>
          </a:p>
          <a:p>
            <a:pPr lvl="1">
              <a:buFont typeface="Wingdings" pitchFamily="2" charset="2"/>
              <a:buChar char="Ø"/>
            </a:pPr>
            <a:r>
              <a:rPr lang="en-US" dirty="0"/>
              <a:t>8 suspected IPV</a:t>
            </a:r>
          </a:p>
          <a:p>
            <a:pPr lvl="1">
              <a:buFont typeface="Wingdings" pitchFamily="2" charset="2"/>
              <a:buChar char="Ø"/>
            </a:pPr>
            <a:r>
              <a:rPr lang="en-US" dirty="0"/>
              <a:t>8 suspected not IPV</a:t>
            </a:r>
          </a:p>
          <a:p>
            <a:pPr lvl="1">
              <a:buFont typeface="Wingdings" pitchFamily="2" charset="2"/>
              <a:buChar char="Ø"/>
            </a:pPr>
            <a:r>
              <a:rPr lang="en-US" dirty="0"/>
              <a:t>34 confirmed not IPV</a:t>
            </a:r>
          </a:p>
          <a:p>
            <a:pPr>
              <a:buFont typeface="Wingdings" pitchFamily="2" charset="2"/>
              <a:buChar char="Ø"/>
            </a:pPr>
            <a:r>
              <a:rPr lang="en-US" dirty="0"/>
              <a:t>Mean age 31 </a:t>
            </a:r>
          </a:p>
          <a:p>
            <a:pPr>
              <a:buFont typeface="Wingdings" pitchFamily="2" charset="2"/>
              <a:buChar char="Ø"/>
            </a:pPr>
            <a:r>
              <a:rPr lang="en-US" dirty="0"/>
              <a:t>High rate of Depression</a:t>
            </a:r>
          </a:p>
          <a:p>
            <a:pPr>
              <a:buFont typeface="Wingdings" pitchFamily="2" charset="2"/>
              <a:buChar char="Ø"/>
            </a:pPr>
            <a:r>
              <a:rPr lang="en-US" dirty="0"/>
              <a:t>Homelessness significantly greater in IPV groups</a:t>
            </a:r>
          </a:p>
        </p:txBody>
      </p:sp>
      <p:pic>
        <p:nvPicPr>
          <p:cNvPr id="5" name="Picture 4">
            <a:extLst>
              <a:ext uri="{FF2B5EF4-FFF2-40B4-BE49-F238E27FC236}">
                <a16:creationId xmlns:a16="http://schemas.microsoft.com/office/drawing/2014/main" id="{43B10E04-4B55-4A8E-93E5-D816E3A339E6}"/>
              </a:ext>
            </a:extLst>
          </p:cNvPr>
          <p:cNvPicPr>
            <a:picLocks noChangeAspect="1"/>
          </p:cNvPicPr>
          <p:nvPr/>
        </p:nvPicPr>
        <p:blipFill>
          <a:blip r:embed="rId3"/>
          <a:stretch>
            <a:fillRect/>
          </a:stretch>
        </p:blipFill>
        <p:spPr>
          <a:xfrm>
            <a:off x="4877636" y="1242859"/>
            <a:ext cx="3078768" cy="5549897"/>
          </a:xfrm>
          <a:prstGeom prst="rect">
            <a:avLst/>
          </a:prstGeom>
        </p:spPr>
      </p:pic>
      <p:sp>
        <p:nvSpPr>
          <p:cNvPr id="6" name="Rectangle 5">
            <a:extLst>
              <a:ext uri="{FF2B5EF4-FFF2-40B4-BE49-F238E27FC236}">
                <a16:creationId xmlns:a16="http://schemas.microsoft.com/office/drawing/2014/main" id="{F7D5391E-2838-4E96-9794-128AD52135D3}"/>
              </a:ext>
            </a:extLst>
          </p:cNvPr>
          <p:cNvSpPr/>
          <p:nvPr/>
        </p:nvSpPr>
        <p:spPr bwMode="auto">
          <a:xfrm>
            <a:off x="4929156" y="6479001"/>
            <a:ext cx="2975727" cy="188761"/>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80695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C7DA4E06-5B62-442D-A9C9-697876CDC37A}"/>
              </a:ext>
            </a:extLst>
          </p:cNvPr>
          <p:cNvPicPr>
            <a:picLocks noChangeAspect="1"/>
          </p:cNvPicPr>
          <p:nvPr/>
        </p:nvPicPr>
        <p:blipFill>
          <a:blip r:embed="rId4"/>
          <a:stretch>
            <a:fillRect/>
          </a:stretch>
        </p:blipFill>
        <p:spPr>
          <a:xfrm>
            <a:off x="8077952" y="1323178"/>
            <a:ext cx="3917888" cy="5016667"/>
          </a:xfrm>
          <a:prstGeom prst="rect">
            <a:avLst/>
          </a:prstGeom>
        </p:spPr>
      </p:pic>
      <p:sp>
        <p:nvSpPr>
          <p:cNvPr id="8" name="Rectangle 7">
            <a:extLst>
              <a:ext uri="{FF2B5EF4-FFF2-40B4-BE49-F238E27FC236}">
                <a16:creationId xmlns:a16="http://schemas.microsoft.com/office/drawing/2014/main" id="{B561CEC3-D876-411B-B2CC-7276654110CC}"/>
              </a:ext>
            </a:extLst>
          </p:cNvPr>
          <p:cNvSpPr/>
          <p:nvPr/>
        </p:nvSpPr>
        <p:spPr bwMode="auto">
          <a:xfrm>
            <a:off x="8057283" y="6066972"/>
            <a:ext cx="3917888" cy="188761"/>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80695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2528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D5D7-5D2F-2340-97AB-A5438739E509}"/>
              </a:ext>
            </a:extLst>
          </p:cNvPr>
          <p:cNvSpPr>
            <a:spLocks noGrp="1"/>
          </p:cNvSpPr>
          <p:nvPr>
            <p:ph type="title"/>
          </p:nvPr>
        </p:nvSpPr>
        <p:spPr>
          <a:xfrm>
            <a:off x="838200" y="365125"/>
            <a:ext cx="6749955" cy="1325563"/>
          </a:xfrm>
        </p:spPr>
        <p:txBody>
          <a:bodyPr>
            <a:normAutofit/>
          </a:bodyPr>
          <a:lstStyle/>
          <a:p>
            <a:r>
              <a:rPr lang="en-US" sz="4000" dirty="0">
                <a:solidFill>
                  <a:srgbClr val="1A74E0"/>
                </a:solidFill>
              </a:rPr>
              <a:t>Results </a:t>
            </a:r>
            <a:endParaRPr lang="en-US" sz="4000" dirty="0">
              <a:solidFill>
                <a:srgbClr val="FFC000"/>
              </a:solidFill>
            </a:endParaRPr>
          </a:p>
        </p:txBody>
      </p:sp>
      <p:pic>
        <p:nvPicPr>
          <p:cNvPr id="12" name="Picture 11">
            <a:extLst>
              <a:ext uri="{FF2B5EF4-FFF2-40B4-BE49-F238E27FC236}">
                <a16:creationId xmlns:a16="http://schemas.microsoft.com/office/drawing/2014/main" id="{23C037D3-1C70-4A7B-B9A4-97DFF834EC88}"/>
              </a:ext>
            </a:extLst>
          </p:cNvPr>
          <p:cNvPicPr>
            <a:picLocks noChangeAspect="1"/>
          </p:cNvPicPr>
          <p:nvPr/>
        </p:nvPicPr>
        <p:blipFill>
          <a:blip r:embed="rId4"/>
          <a:stretch>
            <a:fillRect/>
          </a:stretch>
        </p:blipFill>
        <p:spPr>
          <a:xfrm>
            <a:off x="20793" y="1255402"/>
            <a:ext cx="3758252" cy="5529047"/>
          </a:xfrm>
          <a:prstGeom prst="rect">
            <a:avLst/>
          </a:prstGeom>
        </p:spPr>
      </p:pic>
      <p:pic>
        <p:nvPicPr>
          <p:cNvPr id="23" name="Picture 22">
            <a:extLst>
              <a:ext uri="{FF2B5EF4-FFF2-40B4-BE49-F238E27FC236}">
                <a16:creationId xmlns:a16="http://schemas.microsoft.com/office/drawing/2014/main" id="{95C1CC94-0063-4958-BB4B-1F7F404739C1}"/>
              </a:ext>
            </a:extLst>
          </p:cNvPr>
          <p:cNvPicPr>
            <a:picLocks noChangeAspect="1"/>
          </p:cNvPicPr>
          <p:nvPr/>
        </p:nvPicPr>
        <p:blipFill>
          <a:blip r:embed="rId5"/>
          <a:stretch>
            <a:fillRect/>
          </a:stretch>
        </p:blipFill>
        <p:spPr>
          <a:xfrm>
            <a:off x="3847551" y="1255403"/>
            <a:ext cx="3892877" cy="5485766"/>
          </a:xfrm>
          <a:prstGeom prst="rect">
            <a:avLst/>
          </a:prstGeom>
        </p:spPr>
      </p:pic>
      <p:sp>
        <p:nvSpPr>
          <p:cNvPr id="13" name="Rectangle 12">
            <a:extLst>
              <a:ext uri="{FF2B5EF4-FFF2-40B4-BE49-F238E27FC236}">
                <a16:creationId xmlns:a16="http://schemas.microsoft.com/office/drawing/2014/main" id="{41C944AB-AFD0-42DB-8233-F7DF42A21AED}"/>
              </a:ext>
            </a:extLst>
          </p:cNvPr>
          <p:cNvSpPr/>
          <p:nvPr/>
        </p:nvSpPr>
        <p:spPr bwMode="auto">
          <a:xfrm>
            <a:off x="82578" y="2087644"/>
            <a:ext cx="7657850" cy="371351"/>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80695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id="{429138A0-C141-49B2-B3DD-E0C2A90B08E4}"/>
              </a:ext>
            </a:extLst>
          </p:cNvPr>
          <p:cNvPicPr>
            <a:picLocks noChangeAspect="1"/>
          </p:cNvPicPr>
          <p:nvPr/>
        </p:nvPicPr>
        <p:blipFill rotWithShape="1">
          <a:blip r:embed="rId6"/>
          <a:srcRect l="4153" t="4660" r="3947" b="75520"/>
          <a:stretch/>
        </p:blipFill>
        <p:spPr>
          <a:xfrm>
            <a:off x="8530281" y="769954"/>
            <a:ext cx="2854412" cy="1325563"/>
          </a:xfrm>
          <a:prstGeom prst="rect">
            <a:avLst/>
          </a:prstGeom>
        </p:spPr>
      </p:pic>
      <p:pic>
        <p:nvPicPr>
          <p:cNvPr id="7" name="Picture 6">
            <a:extLst>
              <a:ext uri="{FF2B5EF4-FFF2-40B4-BE49-F238E27FC236}">
                <a16:creationId xmlns:a16="http://schemas.microsoft.com/office/drawing/2014/main" id="{1FAA5165-66C2-4836-87BF-C14E28881D71}"/>
              </a:ext>
            </a:extLst>
          </p:cNvPr>
          <p:cNvPicPr>
            <a:picLocks noChangeAspect="1"/>
          </p:cNvPicPr>
          <p:nvPr/>
        </p:nvPicPr>
        <p:blipFill>
          <a:blip r:embed="rId7"/>
          <a:stretch>
            <a:fillRect/>
          </a:stretch>
        </p:blipFill>
        <p:spPr>
          <a:xfrm>
            <a:off x="3511756" y="2458995"/>
            <a:ext cx="8344507" cy="1838996"/>
          </a:xfrm>
          <a:prstGeom prst="rect">
            <a:avLst/>
          </a:prstGeom>
        </p:spPr>
      </p:pic>
      <p:pic>
        <p:nvPicPr>
          <p:cNvPr id="8" name="Picture 7">
            <a:extLst>
              <a:ext uri="{FF2B5EF4-FFF2-40B4-BE49-F238E27FC236}">
                <a16:creationId xmlns:a16="http://schemas.microsoft.com/office/drawing/2014/main" id="{7BA6CDD5-F525-4280-B2A4-9CB4C75B0CB8}"/>
              </a:ext>
            </a:extLst>
          </p:cNvPr>
          <p:cNvPicPr>
            <a:picLocks noChangeAspect="1"/>
          </p:cNvPicPr>
          <p:nvPr/>
        </p:nvPicPr>
        <p:blipFill>
          <a:blip r:embed="rId8"/>
          <a:stretch>
            <a:fillRect/>
          </a:stretch>
        </p:blipFill>
        <p:spPr>
          <a:xfrm>
            <a:off x="3112010" y="4554718"/>
            <a:ext cx="9144000" cy="1416981"/>
          </a:xfrm>
          <a:prstGeom prst="rect">
            <a:avLst/>
          </a:prstGeom>
        </p:spPr>
      </p:pic>
    </p:spTree>
    <p:custDataLst>
      <p:tags r:id="rId1"/>
    </p:custDataLst>
    <p:extLst>
      <p:ext uri="{BB962C8B-B14F-4D97-AF65-F5344CB8AC3E}">
        <p14:creationId xmlns:p14="http://schemas.microsoft.com/office/powerpoint/2010/main" val="30457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D5D7-5D2F-2340-97AB-A5438739E509}"/>
              </a:ext>
            </a:extLst>
          </p:cNvPr>
          <p:cNvSpPr>
            <a:spLocks noGrp="1"/>
          </p:cNvSpPr>
          <p:nvPr>
            <p:ph type="title"/>
          </p:nvPr>
        </p:nvSpPr>
        <p:spPr>
          <a:xfrm>
            <a:off x="838200" y="117987"/>
            <a:ext cx="6749955" cy="1325563"/>
          </a:xfrm>
        </p:spPr>
        <p:txBody>
          <a:bodyPr>
            <a:normAutofit/>
          </a:bodyPr>
          <a:lstStyle/>
          <a:p>
            <a:r>
              <a:rPr lang="en-US" sz="4000" dirty="0">
                <a:solidFill>
                  <a:srgbClr val="1A74E0"/>
                </a:solidFill>
              </a:rPr>
              <a:t>Results - </a:t>
            </a:r>
            <a:r>
              <a:rPr lang="en-US" sz="4000" dirty="0">
                <a:solidFill>
                  <a:srgbClr val="FFC000"/>
                </a:solidFill>
              </a:rPr>
              <a:t>Injury location</a:t>
            </a:r>
          </a:p>
        </p:txBody>
      </p:sp>
      <p:sp>
        <p:nvSpPr>
          <p:cNvPr id="4" name="Right Brace 3">
            <a:extLst>
              <a:ext uri="{FF2B5EF4-FFF2-40B4-BE49-F238E27FC236}">
                <a16:creationId xmlns:a16="http://schemas.microsoft.com/office/drawing/2014/main" id="{945D977B-3FCF-3541-AC49-E9D28D348051}"/>
              </a:ext>
            </a:extLst>
          </p:cNvPr>
          <p:cNvSpPr/>
          <p:nvPr/>
        </p:nvSpPr>
        <p:spPr>
          <a:xfrm>
            <a:off x="9862330" y="4325264"/>
            <a:ext cx="223721" cy="753364"/>
          </a:xfrm>
          <a:prstGeom prst="rightBrace">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5BFC033E-AE19-7F4F-9043-8CEC04F5EAA8}"/>
              </a:ext>
            </a:extLst>
          </p:cNvPr>
          <p:cNvSpPr/>
          <p:nvPr/>
        </p:nvSpPr>
        <p:spPr>
          <a:xfrm>
            <a:off x="9835444" y="3252035"/>
            <a:ext cx="269441" cy="1060663"/>
          </a:xfrm>
          <a:prstGeom prst="rightBrace">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FB2C6F8B-0822-744E-B7D9-2B43A9B5F430}"/>
              </a:ext>
            </a:extLst>
          </p:cNvPr>
          <p:cNvSpPr/>
          <p:nvPr/>
        </p:nvSpPr>
        <p:spPr>
          <a:xfrm>
            <a:off x="9824117" y="1935459"/>
            <a:ext cx="313590" cy="1288561"/>
          </a:xfrm>
          <a:prstGeom prst="rightBrace">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60531074-5386-4741-95EC-E8CCFC76A3A9}"/>
              </a:ext>
            </a:extLst>
          </p:cNvPr>
          <p:cNvSpPr/>
          <p:nvPr/>
        </p:nvSpPr>
        <p:spPr>
          <a:xfrm>
            <a:off x="10310704" y="5143377"/>
            <a:ext cx="1788118" cy="400110"/>
          </a:xfrm>
          <a:prstGeom prst="rect">
            <a:avLst/>
          </a:prstGeom>
        </p:spPr>
        <p:txBody>
          <a:bodyPr wrap="none">
            <a:spAutoFit/>
          </a:bodyPr>
          <a:lstStyle/>
          <a:p>
            <a:r>
              <a:rPr lang="en-US" sz="2000" dirty="0"/>
              <a:t>16.7% vs 20.6%</a:t>
            </a:r>
          </a:p>
        </p:txBody>
      </p:sp>
      <p:sp>
        <p:nvSpPr>
          <p:cNvPr id="8" name="Rectangle 7">
            <a:extLst>
              <a:ext uri="{FF2B5EF4-FFF2-40B4-BE49-F238E27FC236}">
                <a16:creationId xmlns:a16="http://schemas.microsoft.com/office/drawing/2014/main" id="{500AF866-08AE-7B46-A581-E405E68A57DE}"/>
              </a:ext>
            </a:extLst>
          </p:cNvPr>
          <p:cNvSpPr/>
          <p:nvPr/>
        </p:nvSpPr>
        <p:spPr>
          <a:xfrm>
            <a:off x="10310704" y="4487714"/>
            <a:ext cx="1788118" cy="400110"/>
          </a:xfrm>
          <a:prstGeom prst="rect">
            <a:avLst/>
          </a:prstGeom>
        </p:spPr>
        <p:txBody>
          <a:bodyPr wrap="none">
            <a:spAutoFit/>
          </a:bodyPr>
          <a:lstStyle/>
          <a:p>
            <a:r>
              <a:rPr lang="en-US" sz="2000" dirty="0"/>
              <a:t>25.0% vs 26.5%</a:t>
            </a:r>
          </a:p>
        </p:txBody>
      </p:sp>
      <p:sp>
        <p:nvSpPr>
          <p:cNvPr id="9" name="Rectangle 8">
            <a:extLst>
              <a:ext uri="{FF2B5EF4-FFF2-40B4-BE49-F238E27FC236}">
                <a16:creationId xmlns:a16="http://schemas.microsoft.com/office/drawing/2014/main" id="{96D3BA14-E778-534E-8971-0C068E172D61}"/>
              </a:ext>
            </a:extLst>
          </p:cNvPr>
          <p:cNvSpPr/>
          <p:nvPr/>
        </p:nvSpPr>
        <p:spPr>
          <a:xfrm>
            <a:off x="10323774" y="2308192"/>
            <a:ext cx="1464312" cy="400110"/>
          </a:xfrm>
          <a:prstGeom prst="rect">
            <a:avLst/>
          </a:prstGeom>
        </p:spPr>
        <p:txBody>
          <a:bodyPr wrap="none">
            <a:spAutoFit/>
          </a:bodyPr>
          <a:lstStyle/>
          <a:p>
            <a:r>
              <a:rPr lang="en-US" sz="2000" dirty="0"/>
              <a:t>0% vs 11.8%</a:t>
            </a:r>
          </a:p>
        </p:txBody>
      </p:sp>
      <p:pic>
        <p:nvPicPr>
          <p:cNvPr id="10" name="Picture 2" descr="Anatomy studies - Bones of the upper limb on Behance">
            <a:extLst>
              <a:ext uri="{FF2B5EF4-FFF2-40B4-BE49-F238E27FC236}">
                <a16:creationId xmlns:a16="http://schemas.microsoft.com/office/drawing/2014/main" id="{FFEEFB27-0B4E-994C-91B7-2F4FD2B77FE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87000"/>
                    </a14:imgEffect>
                    <a14:imgEffect>
                      <a14:colorTemperature colorTemp="10935"/>
                    </a14:imgEffect>
                    <a14:imgEffect>
                      <a14:brightnessContrast bright="26000" contrast="-5000"/>
                    </a14:imgEffect>
                  </a14:imgLayer>
                </a14:imgProps>
              </a:ext>
              <a:ext uri="{28A0092B-C50C-407E-A947-70E740481C1C}">
                <a14:useLocalDpi xmlns:a14="http://schemas.microsoft.com/office/drawing/2010/main" val="0"/>
              </a:ext>
            </a:extLst>
          </a:blip>
          <a:srcRect l="6667" t="39320" r="81480" b="19365"/>
          <a:stretch/>
        </p:blipFill>
        <p:spPr bwMode="auto">
          <a:xfrm>
            <a:off x="7825924" y="1154849"/>
            <a:ext cx="1925753" cy="503444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1227470-2CA3-9F49-AC2C-D4B142219E63}"/>
              </a:ext>
            </a:extLst>
          </p:cNvPr>
          <p:cNvSpPr/>
          <p:nvPr/>
        </p:nvSpPr>
        <p:spPr>
          <a:xfrm>
            <a:off x="8701418" y="401482"/>
            <a:ext cx="3218573" cy="584775"/>
          </a:xfrm>
          <a:prstGeom prst="rect">
            <a:avLst/>
          </a:prstGeom>
        </p:spPr>
        <p:txBody>
          <a:bodyPr wrap="none">
            <a:spAutoFit/>
          </a:bodyPr>
          <a:lstStyle/>
          <a:p>
            <a:r>
              <a:rPr lang="en-US" sz="3200" dirty="0"/>
              <a:t>IPV versus </a:t>
            </a:r>
            <a:r>
              <a:rPr lang="en-US" sz="3200" dirty="0" err="1"/>
              <a:t>NonIPV</a:t>
            </a:r>
            <a:endParaRPr lang="en-US" sz="3200" dirty="0"/>
          </a:p>
        </p:txBody>
      </p:sp>
      <p:pic>
        <p:nvPicPr>
          <p:cNvPr id="12" name="Picture 11">
            <a:extLst>
              <a:ext uri="{FF2B5EF4-FFF2-40B4-BE49-F238E27FC236}">
                <a16:creationId xmlns:a16="http://schemas.microsoft.com/office/drawing/2014/main" id="{23C037D3-1C70-4A7B-B9A4-97DFF834EC88}"/>
              </a:ext>
            </a:extLst>
          </p:cNvPr>
          <p:cNvPicPr>
            <a:picLocks noChangeAspect="1"/>
          </p:cNvPicPr>
          <p:nvPr/>
        </p:nvPicPr>
        <p:blipFill>
          <a:blip r:embed="rId5"/>
          <a:stretch>
            <a:fillRect/>
          </a:stretch>
        </p:blipFill>
        <p:spPr>
          <a:xfrm>
            <a:off x="20793" y="1255402"/>
            <a:ext cx="3758252" cy="5529047"/>
          </a:xfrm>
          <a:prstGeom prst="rect">
            <a:avLst/>
          </a:prstGeom>
        </p:spPr>
      </p:pic>
      <p:sp>
        <p:nvSpPr>
          <p:cNvPr id="15" name="Right Brace 14">
            <a:extLst>
              <a:ext uri="{FF2B5EF4-FFF2-40B4-BE49-F238E27FC236}">
                <a16:creationId xmlns:a16="http://schemas.microsoft.com/office/drawing/2014/main" id="{E408FE1D-E0CF-4636-B8FD-75CF8AB55CD9}"/>
              </a:ext>
            </a:extLst>
          </p:cNvPr>
          <p:cNvSpPr/>
          <p:nvPr/>
        </p:nvSpPr>
        <p:spPr>
          <a:xfrm>
            <a:off x="9869051" y="5103342"/>
            <a:ext cx="223721" cy="425922"/>
          </a:xfrm>
          <a:prstGeom prst="rightBrace">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496A5C45-DD18-4713-B2D8-222A323A9698}"/>
              </a:ext>
            </a:extLst>
          </p:cNvPr>
          <p:cNvSpPr/>
          <p:nvPr/>
        </p:nvSpPr>
        <p:spPr>
          <a:xfrm>
            <a:off x="9862330" y="4349978"/>
            <a:ext cx="223721" cy="753364"/>
          </a:xfrm>
          <a:prstGeom prst="rightBrace">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id="{F9FE490B-442F-4821-B459-49E3146767BD}"/>
              </a:ext>
            </a:extLst>
          </p:cNvPr>
          <p:cNvSpPr/>
          <p:nvPr/>
        </p:nvSpPr>
        <p:spPr>
          <a:xfrm>
            <a:off x="10310704" y="3556507"/>
            <a:ext cx="2859548" cy="400110"/>
          </a:xfrm>
          <a:prstGeom prst="rect">
            <a:avLst/>
          </a:prstGeom>
        </p:spPr>
        <p:txBody>
          <a:bodyPr wrap="square">
            <a:spAutoFit/>
          </a:bodyPr>
          <a:lstStyle/>
          <a:p>
            <a:r>
              <a:rPr lang="en-US" sz="2000" dirty="0"/>
              <a:t>58.3 % vs 41.2%</a:t>
            </a:r>
          </a:p>
        </p:txBody>
      </p:sp>
      <p:pic>
        <p:nvPicPr>
          <p:cNvPr id="23" name="Picture 22">
            <a:extLst>
              <a:ext uri="{FF2B5EF4-FFF2-40B4-BE49-F238E27FC236}">
                <a16:creationId xmlns:a16="http://schemas.microsoft.com/office/drawing/2014/main" id="{95C1CC94-0063-4958-BB4B-1F7F404739C1}"/>
              </a:ext>
            </a:extLst>
          </p:cNvPr>
          <p:cNvPicPr>
            <a:picLocks noChangeAspect="1"/>
          </p:cNvPicPr>
          <p:nvPr/>
        </p:nvPicPr>
        <p:blipFill>
          <a:blip r:embed="rId6"/>
          <a:stretch>
            <a:fillRect/>
          </a:stretch>
        </p:blipFill>
        <p:spPr>
          <a:xfrm>
            <a:off x="3847551" y="1255403"/>
            <a:ext cx="3892877" cy="5485766"/>
          </a:xfrm>
          <a:prstGeom prst="rect">
            <a:avLst/>
          </a:prstGeom>
        </p:spPr>
      </p:pic>
      <p:sp>
        <p:nvSpPr>
          <p:cNvPr id="13" name="Rectangle 12">
            <a:extLst>
              <a:ext uri="{FF2B5EF4-FFF2-40B4-BE49-F238E27FC236}">
                <a16:creationId xmlns:a16="http://schemas.microsoft.com/office/drawing/2014/main" id="{41C944AB-AFD0-42DB-8233-F7DF42A21AED}"/>
              </a:ext>
            </a:extLst>
          </p:cNvPr>
          <p:cNvSpPr/>
          <p:nvPr/>
        </p:nvSpPr>
        <p:spPr bwMode="auto">
          <a:xfrm>
            <a:off x="20793" y="2534763"/>
            <a:ext cx="7657850" cy="894237"/>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80695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15466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9|9.7"/>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1524</Words>
  <Application>Microsoft Office PowerPoint</Application>
  <PresentationFormat>Widescreen</PresentationFormat>
  <Paragraphs>145</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1_Office Theme</vt:lpstr>
      <vt:lpstr>Recognizing Intimate Partner Violence: Defensive Ulnar Fractures</vt:lpstr>
      <vt:lpstr>Objective </vt:lpstr>
      <vt:lpstr>Methods </vt:lpstr>
      <vt:lpstr>Methods - data collection</vt:lpstr>
      <vt:lpstr>Methods - image analysis</vt:lpstr>
      <vt:lpstr>Methods - stratification</vt:lpstr>
      <vt:lpstr>Results - demographics and patient history</vt:lpstr>
      <vt:lpstr>Results </vt:lpstr>
      <vt:lpstr>Results - Injury location</vt:lpstr>
      <vt:lpstr>PowerPoint Presentation</vt:lpstr>
      <vt:lpstr>Longitudinal Imaging Analysis</vt:lpstr>
      <vt:lpstr>Comparison of Imaging data prediction of IPV with the clinical charts</vt:lpstr>
      <vt:lpstr>Performance Metrics of historical imaging analysis </vt:lpstr>
      <vt:lpstr>Limitations </vt:lpstr>
      <vt:lpstr>Conclusions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Intimate Partner Violence: Defensive Ulnar Fractures</dc:title>
  <dc:creator>Gujrathi, Rahul,M.D.</dc:creator>
  <cp:lastModifiedBy>Sing, David</cp:lastModifiedBy>
  <cp:revision>11</cp:revision>
  <dcterms:created xsi:type="dcterms:W3CDTF">2020-10-14T23:37:11Z</dcterms:created>
  <dcterms:modified xsi:type="dcterms:W3CDTF">2020-10-15T23:45:41Z</dcterms:modified>
</cp:coreProperties>
</file>