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0" r:id="rId3"/>
    <p:sldId id="289" r:id="rId4"/>
    <p:sldId id="293" r:id="rId5"/>
    <p:sldId id="306" r:id="rId6"/>
    <p:sldId id="308" r:id="rId7"/>
    <p:sldId id="307" r:id="rId8"/>
    <p:sldId id="298" r:id="rId9"/>
    <p:sldId id="262" r:id="rId10"/>
    <p:sldId id="309" r:id="rId11"/>
    <p:sldId id="285" r:id="rId12"/>
    <p:sldId id="303" r:id="rId13"/>
    <p:sldId id="302" r:id="rId14"/>
  </p:sldIdLst>
  <p:sldSz cx="9144000" cy="5143500" type="screen16x9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99"/>
    <a:srgbClr val="FFFF66"/>
    <a:srgbClr val="33CCFF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0" autoAdjust="0"/>
    <p:restoredTop sz="86390" autoAdjust="0"/>
  </p:normalViewPr>
  <p:slideViewPr>
    <p:cSldViewPr>
      <p:cViewPr varScale="1">
        <p:scale>
          <a:sx n="130" d="100"/>
          <a:sy n="130" d="100"/>
        </p:scale>
        <p:origin x="69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7BFF16-777D-4CB9-B6A4-EA20A4CBD65C}" type="datetimeFigureOut">
              <a:rPr lang="en-US"/>
              <a:pPr/>
              <a:t>10/21/2020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862D7D-BB86-4626-B0C7-0E0A2B0FFF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6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C208AF21-0502-4DB1-A5C8-57A06CE54FD2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3538" y="690563"/>
            <a:ext cx="6130925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DDC7B14C-5292-49FE-AB45-D02F3F30C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41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Dementia is defined as </a:t>
            </a:r>
          </a:p>
          <a:p>
            <a:r>
              <a:rPr lang="en-US" dirty="0" err="1"/>
              <a:t>Mcevoy</a:t>
            </a:r>
            <a:r>
              <a:rPr lang="en-US" dirty="0"/>
              <a:t>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7B14C-5292-49FE-AB45-D02F3F30CE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7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</a:rPr>
              <a:t>Cognition = The mental process of knowing, including aspects such as awareness, perception, reasoning, and judgment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7B14C-5292-49FE-AB45-D02F3F30CE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The darker tissue of the brain and spinal cord, consisting mainly of nerve cell bodies and branching dendrites.</a:t>
            </a:r>
          </a:p>
          <a:p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3E658-D388-4369-BB5A-168536AA3E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3A454E-85B6-4722-AB0F-C171880164A9}" type="slidenum">
              <a:rPr lang="en-US" sz="1200" b="0"/>
              <a:pPr algn="r"/>
              <a:t>8</a:t>
            </a:fld>
            <a:endParaRPr lang="en-US" sz="1200" b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Largest program to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3A454E-85B6-4722-AB0F-C171880164A9}" type="slidenum">
              <a:rPr lang="en-US" sz="1200" b="0"/>
              <a:pPr algn="r"/>
              <a:t>9</a:t>
            </a:fld>
            <a:endParaRPr lang="en-US" sz="1200" b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Largest program to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93D860-F145-47D9-A29E-445192CA21B6}" type="slidenum">
              <a:rPr lang="en-US" sz="1200" b="0"/>
              <a:pPr algn="r"/>
              <a:t>10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2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DF5B110-7B5C-4E72-8F28-D13AACE5B81E}" type="slidenum">
              <a:rPr lang="de-DE" sz="1200" b="0" smtClean="0">
                <a:solidFill>
                  <a:srgbClr val="FFFFFF"/>
                </a:solidFill>
              </a:rPr>
              <a:pPr/>
              <a:t>11</a:t>
            </a:fld>
            <a:endParaRPr lang="de-DE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DF5B110-7B5C-4E72-8F28-D13AACE5B81E}" type="slidenum">
              <a:rPr lang="de-DE" sz="1200" b="0" smtClean="0">
                <a:solidFill>
                  <a:srgbClr val="FFFFFF"/>
                </a:solidFill>
              </a:rPr>
              <a:pPr/>
              <a:t>12</a:t>
            </a:fld>
            <a:endParaRPr lang="de-DE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7B14C-5292-49FE-AB45-D02F3F30CEA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8950-BCB1-491E-AC67-1280DD25EFA8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8F53-30F4-4D6F-B536-E1D160B43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5236-6C62-4DA6-ABF6-92AD139AEC23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8D4D-6B8D-4B2D-9629-F3DAA6A04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594E-745C-4B89-A0DB-1B3883A4241F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553B-3B2D-4C82-9F74-945E48398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4484"/>
            <a:ext cx="8229600" cy="6429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12296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12296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215457"/>
            <a:ext cx="4038600" cy="1230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5457"/>
            <a:ext cx="4038600" cy="1230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31733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B656-1D47-46BE-8472-4339C32B0CD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98CA-1B31-403F-8EA6-B9249C6EF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C333-94E9-4E1C-9B12-9B7E0B2B1054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5B1F-5DF9-49E3-BC67-ECAF92D80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200F-59D5-4094-8067-A28C77D6BF2D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BB36-A842-4EB1-9816-126AFA9B3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2AE5-61AC-4584-9E4E-11C9EC8D904D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3B3-4BF5-4FCB-BFEC-38DD7E462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74DDC-A23C-43A3-8338-A8FD8F807FC7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D0EE-1CB3-4CC0-86B0-B453DB7C3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81CB-1EFB-444A-A22B-DF9E4E814FA6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3983-9AD6-4BC4-9715-7D4686B27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5FE5-CEB8-4D4E-9C67-2A612244349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709F-4003-4687-A1CA-61B307495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99850-A18D-4B42-9438-E1D6EFE07B7A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9289-E4A4-4E1F-B474-D83BEFA6D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C3F4E-26DE-4E62-A997-FD5935862B48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ADFE24-36CE-4767-8469-883A2CDF8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46991" y="1508036"/>
            <a:ext cx="8686800" cy="1182687"/>
          </a:xfrm>
        </p:spPr>
        <p:txBody>
          <a:bodyPr/>
          <a:lstStyle/>
          <a:p>
            <a:pPr eaLnBrk="1" hangingPunct="1"/>
            <a:r>
              <a:rPr lang="en-US" sz="2800" dirty="0"/>
              <a:t>The Effect of Anxiety, Depression, Apolipoprotein E Genotype, and Mesial Temporal Atrophy on the Progression from Mild Cognitive Impairment to Alzheimer’s Disease</a:t>
            </a:r>
            <a:br>
              <a:rPr lang="en-US" sz="2400" dirty="0"/>
            </a:b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81000" y="3943350"/>
            <a:ext cx="7924800" cy="4572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000" dirty="0">
                <a:solidFill>
                  <a:srgbClr val="92D050"/>
                </a:solidFill>
              </a:rPr>
              <a:t>Department of Radiology and Radiological Science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>
                <a:solidFill>
                  <a:srgbClr val="92D050"/>
                </a:solidFill>
              </a:rPr>
              <a:t>Medical University of South Carolina</a:t>
            </a:r>
          </a:p>
          <a:p>
            <a:pPr eaLnBrk="1" hangingPunct="1">
              <a:lnSpc>
                <a:spcPct val="75000"/>
              </a:lnSpc>
            </a:pPr>
            <a:r>
              <a:rPr lang="en-US" sz="2000" dirty="0">
                <a:solidFill>
                  <a:srgbClr val="92D050"/>
                </a:solidFill>
              </a:rPr>
              <a:t>Charleston, SC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486400" y="285750"/>
            <a:ext cx="35333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Abstract number: 20009312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4800" y="209550"/>
            <a:ext cx="2351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RSNA 2020</a:t>
            </a:r>
          </a:p>
        </p:txBody>
      </p:sp>
      <p:sp>
        <p:nvSpPr>
          <p:cNvPr id="14341" name="Subtitle 2"/>
          <p:cNvSpPr>
            <a:spLocks/>
          </p:cNvSpPr>
          <p:nvPr/>
        </p:nvSpPr>
        <p:spPr bwMode="auto">
          <a:xfrm>
            <a:off x="533400" y="3028950"/>
            <a:ext cx="8077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000" b="0" dirty="0">
                <a:latin typeface="Calibri" pitchFamily="34" charset="0"/>
              </a:rPr>
              <a:t>Ulber, Jenny BS, </a:t>
            </a:r>
            <a:r>
              <a:rPr lang="en-US" sz="2000" b="0" dirty="0" err="1">
                <a:latin typeface="Calibri" pitchFamily="34" charset="0"/>
              </a:rPr>
              <a:t>Fayazz</a:t>
            </a:r>
            <a:r>
              <a:rPr lang="en-US" sz="2000" b="0" dirty="0">
                <a:latin typeface="Calibri" pitchFamily="34" charset="0"/>
              </a:rPr>
              <a:t>, Habiba BS, Collins, Heather, PhD,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000" b="0" dirty="0">
                <a:latin typeface="Calibri" pitchFamily="34" charset="0"/>
              </a:rPr>
              <a:t>Spampinato,  Maria Vittoria, MD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pitchFamily="34" charset="0"/>
                <a:cs typeface="Arial" pitchFamily="34" charset="0"/>
              </a:rPr>
              <a:t>Results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13"/>
          <p:cNvSpPr>
            <a:spLocks noChangeArrowheads="1"/>
          </p:cNvSpPr>
          <p:nvPr/>
        </p:nvSpPr>
        <p:spPr bwMode="auto">
          <a:xfrm>
            <a:off x="-381000" y="819150"/>
            <a:ext cx="9144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SzPct val="100000"/>
            </a:pPr>
            <a:r>
              <a:rPr lang="en-US" sz="3200" b="0" dirty="0"/>
              <a:t>Question: </a:t>
            </a:r>
          </a:p>
          <a:p>
            <a:pPr marL="1371600" lvl="2" indent="-457200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sz="2800" b="0" dirty="0"/>
              <a:t>Are  anxiety, genetic risk factors, and changes in brain volume associated with cognitive decline?</a:t>
            </a:r>
          </a:p>
          <a:p>
            <a:pPr lvl="1">
              <a:spcBef>
                <a:spcPct val="20000"/>
              </a:spcBef>
              <a:buSzPct val="100000"/>
            </a:pPr>
            <a:r>
              <a:rPr lang="en-US" sz="3200" b="0" dirty="0"/>
              <a:t>Answer: </a:t>
            </a:r>
          </a:p>
          <a:p>
            <a:pPr marL="1371600" lvl="2" indent="-457200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sz="2800" b="0" dirty="0"/>
              <a:t>Yes, we found that anxiety, genetic risk factors, and changes in brain volume are independently associated with increased rate of progression to dementia</a:t>
            </a:r>
          </a:p>
          <a:p>
            <a:pPr marL="533400" indent="-533400">
              <a:spcBef>
                <a:spcPct val="20000"/>
              </a:spcBef>
            </a:pPr>
            <a:r>
              <a:rPr lang="en-US" sz="2800" b="0" dirty="0"/>
              <a:t> </a:t>
            </a:r>
          </a:p>
          <a:p>
            <a:pPr marL="990600" lvl="1" indent="-533400">
              <a:spcBef>
                <a:spcPct val="20000"/>
              </a:spcBef>
            </a:pPr>
            <a:endParaRPr lang="en-US" sz="3200" b="0" dirty="0"/>
          </a:p>
          <a:p>
            <a:pPr marL="609600" indent="-609600">
              <a:spcBef>
                <a:spcPct val="20000"/>
              </a:spcBef>
            </a:pP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412768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3050" y="165735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Anxiety has an independent association with worsening cognition and progression from Mild Cognitive Impairment   to Alzheimer’s Disease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US" sz="2800" b="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b="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364" name="Rectangle 18"/>
          <p:cNvGrpSpPr>
            <a:grpSpLocks/>
          </p:cNvGrpSpPr>
          <p:nvPr/>
        </p:nvGrpSpPr>
        <p:grpSpPr bwMode="auto">
          <a:xfrm>
            <a:off x="0" y="57150"/>
            <a:ext cx="9156700" cy="779860"/>
            <a:chOff x="-6096" y="195072"/>
            <a:chExt cx="9156192" cy="780288"/>
          </a:xfrm>
          <a:solidFill>
            <a:schemeClr val="bg1"/>
          </a:solidFill>
        </p:grpSpPr>
        <p:pic>
          <p:nvPicPr>
            <p:cNvPr id="15367" name="Rectangle 1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6" y="195072"/>
              <a:ext cx="9156192" cy="780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 Box 15"/>
            <p:cNvSpPr txBox="1">
              <a:spLocks noChangeArrowheads="1"/>
            </p:cNvSpPr>
            <p:nvPr/>
          </p:nvSpPr>
          <p:spPr bwMode="auto">
            <a:xfrm>
              <a:off x="0" y="202447"/>
              <a:ext cx="9144000" cy="7659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b="0" dirty="0">
                  <a:latin typeface="Arial" pitchFamily="34" charset="0"/>
                  <a:cs typeface="Arial" pitchFamily="34" charset="0"/>
                </a:rPr>
                <a:t>Key Points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7486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1394758"/>
            <a:ext cx="8610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Older people with early changes in cognition and memory with anxiety symptoms developed Alzheimer’s disease faster than individuals without anxiety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US" sz="2800" b="0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endParaRPr lang="en-US" sz="2800" b="0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-507" y="64521"/>
            <a:ext cx="9144507" cy="7655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1831404579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52412"/>
            <a:ext cx="8229600" cy="64293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57200" y="1352550"/>
            <a:ext cx="8305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Anxiety is often recognized in individuals with early cognitive decline and memory loss</a:t>
            </a:r>
          </a:p>
          <a:p>
            <a:pPr eaLnBrk="1" hangingPunct="1"/>
            <a:endParaRPr lang="en-US" sz="2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We should screen these individuals for anxiety disorders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n-US" sz="2800" b="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Recognizing and treating anxiety could prove useful to slow cognitive decline</a:t>
            </a:r>
          </a:p>
          <a:p>
            <a:pPr eaLnBrk="1" hangingPunct="1"/>
            <a:endParaRPr lang="en-US" sz="2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76716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Topic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352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Magnetic resonance imaging (MRI) in individuals with Mild Cognitive Impairment and Alzheimer’s Disease 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Effects of anxiety on disease progression in Alzheimer’s Disease</a:t>
            </a:r>
          </a:p>
        </p:txBody>
      </p:sp>
    </p:spTree>
    <p:extLst>
      <p:ext uri="{BB962C8B-B14F-4D97-AF65-F5344CB8AC3E}">
        <p14:creationId xmlns:p14="http://schemas.microsoft.com/office/powerpoint/2010/main" val="26324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Mild Cognitive Impairment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0150"/>
            <a:ext cx="8534400" cy="33940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Memory loss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Increased risk of Alzheimer’s Disease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Rates of progression vary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Some subjects remain stable for many years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Can we predict cognitive decline risk?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Can we stop the decline?</a:t>
            </a:r>
          </a:p>
        </p:txBody>
      </p:sp>
    </p:spTree>
    <p:extLst>
      <p:ext uri="{BB962C8B-B14F-4D97-AF65-F5344CB8AC3E}">
        <p14:creationId xmlns:p14="http://schemas.microsoft.com/office/powerpoint/2010/main" val="28599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Alzheimer’s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9156"/>
            <a:ext cx="8534400" cy="33940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About 10% of patients with Mild Cognitive Impairment develop Alzheimer’s Disease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5.8 million in the USA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Most common form of dementia in the elderly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 progressive disease affecting cognition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Loss of memory and other cognitive abilities interfering with activities of daily living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9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pitchFamily="34" charset="0"/>
                <a:cs typeface="Arial" pitchFamily="34" charset="0"/>
              </a:rPr>
              <a:t>Question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1200150"/>
            <a:ext cx="891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0" dirty="0">
                <a:latin typeface="Arial" pitchFamily="34" charset="0"/>
                <a:cs typeface="Arial" pitchFamily="34" charset="0"/>
              </a:rPr>
              <a:t>We know that volume loss of certain areas of the brain and genetic risk factors help predicting progression to Alzheimer’s disease</a:t>
            </a:r>
          </a:p>
          <a:p>
            <a:pPr marL="457200" indent="-457200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z="3200" b="0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0" dirty="0">
                <a:latin typeface="Arial" pitchFamily="34" charset="0"/>
                <a:cs typeface="Arial" pitchFamily="34" charset="0"/>
              </a:rPr>
              <a:t>Does anxiety have an association with cognitive decline?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394075"/>
          </a:xfrm>
        </p:spPr>
        <p:txBody>
          <a:bodyPr/>
          <a:lstStyle/>
          <a:p>
            <a:r>
              <a:rPr lang="en-US" sz="3600" dirty="0"/>
              <a:t>Yes, there is an association between anxiety and cognitive decline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1675"/>
            <a:ext cx="8229600" cy="3394075"/>
          </a:xfrm>
        </p:spPr>
        <p:txBody>
          <a:bodyPr/>
          <a:lstStyle/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We want to make an accurate diagnosis and prediction of progression </a:t>
            </a:r>
          </a:p>
          <a:p>
            <a:pPr lvl="1"/>
            <a:r>
              <a:rPr lang="en-US" dirty="0"/>
              <a:t>We want to counsel patients at risk of AD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We want to delay the progression of disease</a:t>
            </a:r>
          </a:p>
        </p:txBody>
      </p:sp>
    </p:spTree>
    <p:extLst>
      <p:ext uri="{BB962C8B-B14F-4D97-AF65-F5344CB8AC3E}">
        <p14:creationId xmlns:p14="http://schemas.microsoft.com/office/powerpoint/2010/main" val="253684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 bwMode="auto">
          <a:xfrm>
            <a:off x="457200" y="1143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0" dirty="0">
                <a:latin typeface="Arial" pitchFamily="34" charset="0"/>
                <a:cs typeface="Arial" pitchFamily="34" charset="0"/>
              </a:rPr>
              <a:t>Alzheimer’s Disease Neuroimaging Initiative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50000" b="-12035"/>
          <a:stretch/>
        </p:blipFill>
        <p:spPr bwMode="auto">
          <a:xfrm>
            <a:off x="762000" y="1087755"/>
            <a:ext cx="5257800" cy="407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833" y="4586515"/>
            <a:ext cx="289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http://www.adni-info.org/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2038350"/>
            <a:ext cx="2140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57 sites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Normal elderly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MCI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AD</a:t>
            </a:r>
          </a:p>
        </p:txBody>
      </p:sp>
    </p:spTree>
    <p:extLst>
      <p:ext uri="{BB962C8B-B14F-4D97-AF65-F5344CB8AC3E}">
        <p14:creationId xmlns:p14="http://schemas.microsoft.com/office/powerpoint/2010/main" val="99241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5300" y="695145"/>
            <a:ext cx="84201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endParaRPr lang="en-US" sz="3200" b="0" dirty="0"/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n-US" sz="3200" b="0" dirty="0"/>
              <a:t>339 elderly subjects with Mild Cognitive Impairment </a:t>
            </a:r>
          </a:p>
          <a:p>
            <a:pPr marL="1028700" lvl="1" indent="-5715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800" b="0" dirty="0"/>
              <a:t>72 progression to Alzheimer’s Disease</a:t>
            </a:r>
          </a:p>
          <a:p>
            <a:pPr marL="1028700" lvl="1" indent="-5715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800" b="0" dirty="0"/>
              <a:t>267 stable Mild Cognitive Impairment 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dirty="0"/>
              <a:t>Subjects underwent brain MRI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dirty="0"/>
              <a:t>Anxiety was tested using standard clinical surveys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endParaRPr lang="en-US" sz="3200" b="0" dirty="0"/>
          </a:p>
        </p:txBody>
      </p:sp>
      <p:sp>
        <p:nvSpPr>
          <p:cNvPr id="5" name="Rectangle 7"/>
          <p:cNvSpPr txBox="1">
            <a:spLocks/>
          </p:cNvSpPr>
          <p:nvPr/>
        </p:nvSpPr>
        <p:spPr bwMode="auto">
          <a:xfrm>
            <a:off x="533400" y="14305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0" dirty="0">
                <a:latin typeface="Arial" pitchFamily="34" charset="0"/>
                <a:cs typeface="Arial" pitchFamily="34" charset="0"/>
              </a:rPr>
              <a:t>Our Subjects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EEECE1"/>
      </a:dk1>
      <a:lt1>
        <a:srgbClr val="FFFFFF"/>
      </a:lt1>
      <a:dk2>
        <a:srgbClr val="000000"/>
      </a:dk2>
      <a:lt2>
        <a:srgbClr val="FFFF00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EEECE1"/>
        </a:dk1>
        <a:lt1>
          <a:srgbClr val="FFFFFF"/>
        </a:lt1>
        <a:dk2>
          <a:srgbClr val="000000"/>
        </a:dk2>
        <a:lt2>
          <a:srgbClr val="FFFF00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7720</TotalTime>
  <Words>484</Words>
  <Application>Microsoft Office PowerPoint</Application>
  <PresentationFormat>On-screen Show (16:9)</PresentationFormat>
  <Paragraphs>83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The Effect of Anxiety, Depression, Apolipoprotein E Genotype, and Mesial Temporal Atrophy on the Progression from Mild Cognitive Impairment to Alzheimer’s Disease </vt:lpstr>
      <vt:lpstr>Study Topic </vt:lpstr>
      <vt:lpstr>Mild Cognitive Impairment  </vt:lpstr>
      <vt:lpstr>Alzheimer’s Disease</vt:lpstr>
      <vt:lpstr>Question</vt:lpstr>
      <vt:lpstr>Answer</vt:lpstr>
      <vt:lpstr>Why do we care?</vt:lpstr>
      <vt:lpstr>PowerPoint Presentation</vt:lpstr>
      <vt:lpstr>PowerPoint Presentation</vt:lpstr>
      <vt:lpstr>Results 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Naming Impairment and Gray Matter Loss in the Conversion from Mild Cognitive Impairment to Alzheimer Disease</dc:title>
  <dc:creator>home125</dc:creator>
  <cp:lastModifiedBy>Spampinato, Maria V.</cp:lastModifiedBy>
  <cp:revision>180</cp:revision>
  <dcterms:created xsi:type="dcterms:W3CDTF">2006-08-16T00:00:00Z</dcterms:created>
  <dcterms:modified xsi:type="dcterms:W3CDTF">2020-10-21T16:04:26Z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-935598423</vt:i4>
  </property>
  <property fmtid="{D5CDD505-2E9C-101B-9397-08002B2CF9AE}" pid="3" name="_NewReviewCycle">
    <vt:lpwstr/>
  </property>
  <property fmtid="{D5CDD505-2E9C-101B-9397-08002B2CF9AE}" pid="4" name="_EmailSubject">
    <vt:lpwstr>RSNA 2020 Press Release Materials</vt:lpwstr>
  </property>
  <property fmtid="{D5CDD505-2E9C-101B-9397-08002B2CF9AE}" pid="5" name="_AuthorEmail">
    <vt:lpwstr>spampin@musc.edu</vt:lpwstr>
  </property>
  <property fmtid="{D5CDD505-2E9C-101B-9397-08002B2CF9AE}" pid="6" name="_AuthorEmailDisplayName">
    <vt:lpwstr>Spampinato, Maria V.</vt:lpwstr>
  </property>
  <property fmtid="{D5CDD505-2E9C-101B-9397-08002B2CF9AE}" pid="7" name="_PreviousAdHocReviewCycleID">
    <vt:i4>-964201495</vt:i4>
  </property>
</Properties>
</file>