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84" r:id="rId9"/>
    <p:sldId id="263" r:id="rId10"/>
    <p:sldId id="264" r:id="rId11"/>
    <p:sldId id="267" r:id="rId12"/>
    <p:sldId id="269" r:id="rId13"/>
    <p:sldId id="271" r:id="rId14"/>
    <p:sldId id="272" r:id="rId15"/>
    <p:sldId id="286" r:id="rId16"/>
    <p:sldId id="287"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Helvetica Neue" panose="020B0604020202020204" charset="0"/>
      <p:regular r:id="rId35"/>
      <p:bold r:id="rId36"/>
      <p:italic r:id="rId37"/>
      <p:boldItalic r:id="rId38"/>
    </p:embeddedFont>
    <p:embeddedFont>
      <p:font typeface="Candara" panose="020E0502030303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15" autoAdjust="0"/>
  </p:normalViewPr>
  <p:slideViewPr>
    <p:cSldViewPr>
      <p:cViewPr varScale="1">
        <p:scale>
          <a:sx n="84" d="100"/>
          <a:sy n="84" d="100"/>
        </p:scale>
        <p:origin x="10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smtClean="0">
                <a:solidFill>
                  <a:schemeClr val="accent1">
                    <a:lumMod val="50000"/>
                  </a:schemeClr>
                </a:solidFill>
                <a:latin typeface="Candara" panose="020E0502030303020204" pitchFamily="34" charset="0"/>
              </a:rPr>
              <a:t>Figure 4: Deltoid </a:t>
            </a:r>
            <a:r>
              <a:rPr lang="en-US" sz="2800" dirty="0">
                <a:solidFill>
                  <a:schemeClr val="accent1">
                    <a:lumMod val="50000"/>
                  </a:schemeClr>
                </a:solidFill>
                <a:latin typeface="Candara" panose="020E0502030303020204" pitchFamily="34" charset="0"/>
              </a:rPr>
              <a:t>Muscle </a:t>
            </a:r>
            <a:r>
              <a:rPr lang="en-US" sz="2800" dirty="0" smtClean="0">
                <a:solidFill>
                  <a:schemeClr val="accent1">
                    <a:lumMod val="50000"/>
                  </a:schemeClr>
                </a:solidFill>
                <a:latin typeface="Candara" panose="020E0502030303020204" pitchFamily="34" charset="0"/>
              </a:rPr>
              <a:t>Brightness as </a:t>
            </a:r>
            <a:r>
              <a:rPr lang="en-US" sz="2800" dirty="0">
                <a:solidFill>
                  <a:schemeClr val="accent1">
                    <a:lumMod val="50000"/>
                  </a:schemeClr>
                </a:solidFill>
                <a:latin typeface="Candara" panose="020E0502030303020204" pitchFamily="34" charset="0"/>
              </a:rPr>
              <a:t>a Predictor of a Positive Diabetes Status</a:t>
            </a:r>
          </a:p>
        </c:rich>
      </c:tx>
      <c:layout>
        <c:manualLayout>
          <c:xMode val="edge"/>
          <c:yMode val="edge"/>
          <c:x val="0.11347868073094639"/>
          <c:y val="2.5321096226608039E-2"/>
        </c:manualLayout>
      </c:layout>
      <c:overlay val="0"/>
    </c:title>
    <c:autoTitleDeleted val="0"/>
    <c:plotArea>
      <c:layout>
        <c:manualLayout>
          <c:layoutTarget val="inner"/>
          <c:xMode val="edge"/>
          <c:yMode val="edge"/>
          <c:x val="0.16931857574406978"/>
          <c:y val="0.20964703275726909"/>
          <c:w val="0.68920764621403485"/>
          <c:h val="0.65962964856665673"/>
        </c:manualLayout>
      </c:layout>
      <c:barChart>
        <c:barDir val="col"/>
        <c:grouping val="clustered"/>
        <c:varyColors val="0"/>
        <c:ser>
          <c:idx val="0"/>
          <c:order val="0"/>
          <c:tx>
            <c:strRef>
              <c:f>'Fig 3'!$B$1</c:f>
              <c:strCache>
                <c:ptCount val="1"/>
                <c:pt idx="0">
                  <c:v>Deltoid Muscle Echogenicity as a Predictor of a Positive Diabetes Status</c:v>
                </c:pt>
              </c:strCache>
            </c:strRef>
          </c:tx>
          <c:spPr>
            <a:solidFill>
              <a:schemeClr val="tx1"/>
            </a:solidFill>
          </c:spPr>
          <c:invertIfNegative val="0"/>
          <c:cat>
            <c:strRef>
              <c:f>'Fig 3'!$A$2:$A$4</c:f>
              <c:strCache>
                <c:ptCount val="3"/>
                <c:pt idx="0">
                  <c:v>Consensus Diagnosis of 'Definite Diabetes'</c:v>
                </c:pt>
                <c:pt idx="1">
                  <c:v>Confirmed Type 2 Diabetes Status</c:v>
                </c:pt>
                <c:pt idx="2">
                  <c:v>Non-confirmed Type 2 Diabetes Status</c:v>
                </c:pt>
              </c:strCache>
            </c:strRef>
          </c:cat>
          <c:val>
            <c:numRef>
              <c:f>'Fig 3'!$B$2:$B$4</c:f>
              <c:numCache>
                <c:formatCode>General</c:formatCode>
                <c:ptCount val="3"/>
                <c:pt idx="0">
                  <c:v>79</c:v>
                </c:pt>
                <c:pt idx="1">
                  <c:v>70</c:v>
                </c:pt>
                <c:pt idx="2">
                  <c:v>9</c:v>
                </c:pt>
              </c:numCache>
            </c:numRef>
          </c:val>
        </c:ser>
        <c:dLbls>
          <c:showLegendKey val="0"/>
          <c:showVal val="0"/>
          <c:showCatName val="0"/>
          <c:showSerName val="0"/>
          <c:showPercent val="0"/>
          <c:showBubbleSize val="0"/>
        </c:dLbls>
        <c:gapWidth val="150"/>
        <c:axId val="178652472"/>
        <c:axId val="178652864"/>
      </c:barChart>
      <c:catAx>
        <c:axId val="178652472"/>
        <c:scaling>
          <c:orientation val="minMax"/>
        </c:scaling>
        <c:delete val="0"/>
        <c:axPos val="b"/>
        <c:numFmt formatCode="General" sourceLinked="0"/>
        <c:majorTickMark val="out"/>
        <c:minorTickMark val="none"/>
        <c:tickLblPos val="nextTo"/>
        <c:txPr>
          <a:bodyPr/>
          <a:lstStyle/>
          <a:p>
            <a:pPr>
              <a:defRPr sz="1400" b="0">
                <a:latin typeface="Candara" panose="020E0502030303020204" pitchFamily="34" charset="0"/>
                <a:cs typeface="Times New Roman" panose="02020603050405020304" pitchFamily="18" charset="0"/>
              </a:defRPr>
            </a:pPr>
            <a:endParaRPr lang="en-US"/>
          </a:p>
        </c:txPr>
        <c:crossAx val="178652864"/>
        <c:crosses val="autoZero"/>
        <c:auto val="1"/>
        <c:lblAlgn val="ctr"/>
        <c:lblOffset val="100"/>
        <c:noMultiLvlLbl val="0"/>
      </c:catAx>
      <c:valAx>
        <c:axId val="178652864"/>
        <c:scaling>
          <c:orientation val="minMax"/>
        </c:scaling>
        <c:delete val="0"/>
        <c:axPos val="l"/>
        <c:majorGridlines/>
        <c:numFmt formatCode="General" sourceLinked="1"/>
        <c:majorTickMark val="out"/>
        <c:minorTickMark val="none"/>
        <c:tickLblPos val="nextTo"/>
        <c:txPr>
          <a:bodyPr/>
          <a:lstStyle/>
          <a:p>
            <a:pPr>
              <a:defRPr sz="1050"/>
            </a:pPr>
            <a:endParaRPr lang="en-US"/>
          </a:p>
        </c:txPr>
        <c:crossAx val="1786524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r">
              <a:defRPr sz="1800" b="1" i="0" u="none" strike="noStrike" kern="1200" baseline="0">
                <a:solidFill>
                  <a:schemeClr val="tx1"/>
                </a:solidFill>
                <a:latin typeface="+mn-lt"/>
                <a:ea typeface="+mn-ea"/>
                <a:cs typeface="+mn-cs"/>
              </a:defRPr>
            </a:pPr>
            <a:r>
              <a:rPr lang="en-US" sz="3800" dirty="0" smtClean="0">
                <a:solidFill>
                  <a:schemeClr val="accent1">
                    <a:lumMod val="50000"/>
                  </a:schemeClr>
                </a:solidFill>
                <a:latin typeface="Candara" panose="020E0502030303020204" pitchFamily="34" charset="0"/>
              </a:rPr>
              <a:t>Figure 5: Diabetes</a:t>
            </a:r>
            <a:r>
              <a:rPr lang="en-US" sz="3800" baseline="0" dirty="0" smtClean="0">
                <a:solidFill>
                  <a:schemeClr val="accent1">
                    <a:lumMod val="50000"/>
                  </a:schemeClr>
                </a:solidFill>
                <a:latin typeface="Candara" panose="020E0502030303020204" pitchFamily="34" charset="0"/>
              </a:rPr>
              <a:t> Sensitivity</a:t>
            </a:r>
            <a:endParaRPr lang="en-US" sz="3800" dirty="0">
              <a:solidFill>
                <a:schemeClr val="accent1">
                  <a:lumMod val="50000"/>
                </a:schemeClr>
              </a:solidFill>
              <a:latin typeface="Candara" panose="020E0502030303020204" pitchFamily="34" charset="0"/>
            </a:endParaRPr>
          </a:p>
        </c:rich>
      </c:tx>
      <c:layout>
        <c:manualLayout>
          <c:xMode val="edge"/>
          <c:yMode val="edge"/>
          <c:x val="0.15732026143790856"/>
          <c:y val="6.5977021124556529E-2"/>
        </c:manualLayout>
      </c:layout>
      <c:overlay val="0"/>
      <c:spPr>
        <a:noFill/>
        <a:ln>
          <a:noFill/>
        </a:ln>
        <a:effectLst/>
      </c:spPr>
      <c:txPr>
        <a:bodyPr rot="0" spcFirstLastPara="1" vertOverflow="ellipsis" vert="horz" wrap="square" anchor="ctr" anchorCtr="1"/>
        <a:lstStyle/>
        <a:p>
          <a:pPr algn="r">
            <a:defRPr sz="180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tint val="77000"/>
                </a:schemeClr>
              </a:solidFill>
              <a:ln>
                <a:noFill/>
              </a:ln>
              <a:effectLst/>
            </c:spPr>
          </c:dPt>
          <c:dPt>
            <c:idx val="1"/>
            <c:bubble3D val="0"/>
            <c:spPr>
              <a:solidFill>
                <a:schemeClr val="accent5">
                  <a:shade val="76000"/>
                </a:schemeClr>
              </a:solidFill>
              <a:ln>
                <a:noFill/>
              </a:ln>
              <a:effectLst/>
            </c:spPr>
          </c:dPt>
          <c:dLbls>
            <c:dLbl>
              <c:idx val="0"/>
              <c:layout>
                <c:manualLayout>
                  <c:x val="-0.15897071689568229"/>
                  <c:y val="0.1860407105406746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sz="2000" b="1" dirty="0">
                        <a:solidFill>
                          <a:schemeClr val="bg1"/>
                        </a:solidFill>
                        <a:latin typeface="Candara" panose="020E0502030303020204" pitchFamily="34" charset="0"/>
                      </a:rPr>
                      <a:t>Normal
23%</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5629908393803715"/>
                      <c:h val="0.12790611523643605"/>
                    </c:manualLayout>
                  </c15:layout>
                </c:ext>
              </c:extLst>
            </c:dLbl>
            <c:dLbl>
              <c:idx val="1"/>
              <c:layout>
                <c:manualLayout>
                  <c:x val="0.23374292367865773"/>
                  <c:y val="-0.1953071986073914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sz="2000" b="1" dirty="0">
                        <a:solidFill>
                          <a:schemeClr val="bg1"/>
                        </a:solidFill>
                        <a:latin typeface="Candara" panose="020E0502030303020204" pitchFamily="34" charset="0"/>
                      </a:rPr>
                      <a:t>Definite &amp; </a:t>
                    </a:r>
                    <a:endParaRPr lang="en-US" sz="2000" b="1" dirty="0" smtClean="0">
                      <a:solidFill>
                        <a:schemeClr val="bg1"/>
                      </a:solidFill>
                      <a:latin typeface="Candara" panose="020E0502030303020204" pitchFamily="34" charset="0"/>
                    </a:endParaRPr>
                  </a:p>
                  <a:p>
                    <a:pPr>
                      <a:defRPr/>
                    </a:pPr>
                    <a:r>
                      <a:rPr lang="en-US" sz="2000" b="1" dirty="0" smtClean="0">
                        <a:solidFill>
                          <a:schemeClr val="bg1"/>
                        </a:solidFill>
                        <a:latin typeface="Candara" panose="020E0502030303020204" pitchFamily="34" charset="0"/>
                      </a:rPr>
                      <a:t>Suspected </a:t>
                    </a:r>
                    <a:r>
                      <a:rPr lang="en-US" sz="2000" b="1" dirty="0">
                        <a:solidFill>
                          <a:schemeClr val="bg1"/>
                        </a:solidFill>
                        <a:latin typeface="Candara" panose="020E0502030303020204" pitchFamily="34" charset="0"/>
                      </a:rPr>
                      <a:t>Diabetes
77%</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50455882352941173"/>
                      <c:h val="0.18554960684006877"/>
                    </c:manualLayout>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'Fig 4 (2)'!$A$1:$A$2</c:f>
              <c:strCache>
                <c:ptCount val="2"/>
                <c:pt idx="0">
                  <c:v>Normal</c:v>
                </c:pt>
                <c:pt idx="1">
                  <c:v>Definite &amp; Suspected Diabetes</c:v>
                </c:pt>
              </c:strCache>
            </c:strRef>
          </c:cat>
          <c:val>
            <c:numRef>
              <c:f>'Fig 4 (2)'!$B$1:$B$2</c:f>
              <c:numCache>
                <c:formatCode>General</c:formatCode>
                <c:ptCount val="2"/>
                <c:pt idx="0">
                  <c:v>31</c:v>
                </c:pt>
                <c:pt idx="1">
                  <c:v>106</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29215032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77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41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19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 name="Google Shape;15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12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indent="-457200">
              <a:spcBef>
                <a:spcPts val="0"/>
              </a:spcBef>
            </a:pPr>
            <a:r>
              <a:rPr lang="en-US" dirty="0"/>
              <a:t>89% Positive predictive value for accurate designation of ‘definite diabetes’ status</a:t>
            </a:r>
            <a:endParaRPr lang="en-US" b="0" i="0" u="none" strike="noStrike" cap="none" dirty="0">
              <a:solidFill>
                <a:srgbClr val="000000"/>
              </a:solidFill>
              <a:latin typeface="Candara"/>
              <a:ea typeface="Candara"/>
              <a:cs typeface="Candara"/>
              <a:sym typeface="Candara"/>
            </a:endParaRPr>
          </a:p>
          <a:p>
            <a:pPr indent="-457200">
              <a:spcBef>
                <a:spcPts val="0"/>
              </a:spcBef>
            </a:pPr>
            <a:r>
              <a:rPr lang="en-US" dirty="0"/>
              <a:t>77% Sensitivity for, at a minimum, accurately suspecting diabetes</a:t>
            </a:r>
          </a:p>
          <a:p>
            <a:pPr marL="0" lvl="0" indent="0" algn="l" rtl="0">
              <a:spcBef>
                <a:spcPts val="0"/>
              </a:spcBef>
              <a:spcAft>
                <a:spcPts val="0"/>
              </a:spcAft>
              <a:buNone/>
            </a:pPr>
            <a:r>
              <a:rPr lang="en-US" dirty="0" smtClean="0"/>
              <a:t>The results showed that a consensus diagnosis of “definite diabetes” by the radiologists was a powerful predictor of diabetic status. Using the shoulder ultrasounds, the radiologists correctly predicted diabetes in 70 of 79 patients, or 89 percent. </a:t>
            </a:r>
            <a:endParaRPr dirty="0"/>
          </a:p>
        </p:txBody>
      </p:sp>
      <p:sp>
        <p:nvSpPr>
          <p:cNvPr id="157" name="Google Shape;15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08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472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 </a:t>
            </a:r>
            <a:r>
              <a:rPr lang="en-US" dirty="0" err="1" smtClean="0"/>
              <a:t>hyperechoic</a:t>
            </a:r>
            <a:r>
              <a:rPr lang="en-US" dirty="0" smtClean="0"/>
              <a:t>, or unusually bright-looking, deltoid muscle was also a strong predictor of pre-diabetes. The musculoskeletal radiologists assigned all 13 pre-diabetic ultrasounds to either the “suspected diabetes” or “definite diabetes” categories. </a:t>
            </a:r>
            <a:endParaRPr dirty="0"/>
          </a:p>
        </p:txBody>
      </p:sp>
      <p:sp>
        <p:nvSpPr>
          <p:cNvPr id="163" name="Google Shape;16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60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078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5" name="Google Shape;17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735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 name="Google Shape;18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629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975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572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668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9" name="Google Shape;19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219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368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54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17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078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920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 name="Google Shape;6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778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 name="Google Shape;7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02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09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0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94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91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Inclusion</a:t>
            </a:r>
            <a:r>
              <a:rPr lang="en-US" baseline="0" dirty="0"/>
              <a:t> criteria only discusses diabetics?</a:t>
            </a:r>
            <a:endParaRPr dirty="0"/>
          </a:p>
        </p:txBody>
      </p:sp>
      <p:sp>
        <p:nvSpPr>
          <p:cNvPr id="109" name="Google Shape;10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60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685800" y="1122362"/>
            <a:ext cx="7772400" cy="2387601"/>
          </a:xfrm>
          <a:prstGeom prst="rect">
            <a:avLst/>
          </a:prstGeom>
          <a:noFill/>
          <a:ln>
            <a:noFill/>
          </a:ln>
        </p:spPr>
        <p:txBody>
          <a:bodyPr spcFirstLastPara="1" wrap="square" lIns="45700" tIns="45700" rIns="45700" bIns="45700" anchor="b" anchorCtr="0"/>
          <a:lstStyle>
            <a:lvl1pPr marR="0" lvl="0" algn="ctr" rtl="0">
              <a:lnSpc>
                <a:spcPct val="90000"/>
              </a:lnSpc>
              <a:spcBef>
                <a:spcPts val="0"/>
              </a:spcBef>
              <a:spcAft>
                <a:spcPts val="0"/>
              </a:spcAft>
              <a:buClr>
                <a:srgbClr val="0F406A"/>
              </a:buClr>
              <a:buSzPts val="6000"/>
              <a:buFont typeface="Candara"/>
              <a:buNone/>
              <a:defRPr sz="6000" b="0" i="0" u="none" strike="noStrike" cap="none">
                <a:solidFill>
                  <a:srgbClr val="0F406A"/>
                </a:solidFill>
                <a:latin typeface="Candara"/>
                <a:ea typeface="Candara"/>
                <a:cs typeface="Candara"/>
                <a:sym typeface="Candara"/>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12" name="Google Shape;12;p2"/>
          <p:cNvSpPr txBox="1">
            <a:spLocks noGrp="1"/>
          </p:cNvSpPr>
          <p:nvPr>
            <p:ph type="body" idx="1"/>
          </p:nvPr>
        </p:nvSpPr>
        <p:spPr>
          <a:xfrm>
            <a:off x="1143000" y="3602037"/>
            <a:ext cx="6858000" cy="1655764"/>
          </a:xfrm>
          <a:prstGeom prst="rect">
            <a:avLst/>
          </a:prstGeom>
          <a:noFill/>
          <a:ln>
            <a:noFill/>
          </a:ln>
        </p:spPr>
        <p:txBody>
          <a:bodyPr spcFirstLastPara="1" wrap="square" lIns="45700" tIns="45700" rIns="45700" bIns="45700" anchor="t" anchorCtr="0"/>
          <a:lstStyle>
            <a:lvl1pPr marL="457200" marR="0" lvl="0" indent="-228600" algn="ctr"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ctr"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3pPr>
            <a:lvl4pPr marL="1828800" marR="0" lvl="3" indent="-228600" algn="ctr"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4pPr>
            <a:lvl5pPr marL="2286000" marR="0" lvl="4" indent="-228600" algn="ctr"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13" name="Google Shape;13;p2"/>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48" name="Google Shape;48;p11"/>
          <p:cNvSpPr txBox="1">
            <a:spLocks noGrp="1"/>
          </p:cNvSpPr>
          <p:nvPr>
            <p:ph type="body" idx="1"/>
          </p:nvPr>
        </p:nvSpPr>
        <p:spPr>
          <a:xfrm>
            <a:off x="628650" y="1825625"/>
            <a:ext cx="7886700" cy="4351338"/>
          </a:xfrm>
          <a:prstGeom prst="rect">
            <a:avLst/>
          </a:prstGeom>
          <a:noFill/>
          <a:ln>
            <a:noFill/>
          </a:ln>
        </p:spPr>
        <p:txBody>
          <a:bodyPr spcFirstLastPara="1" wrap="square" lIns="45700" tIns="45700" rIns="45700" bIns="45700" anchor="t" anchorCtr="0"/>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49" name="Google Shape;49;p11"/>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6543675" y="365125"/>
            <a:ext cx="1971675" cy="5811838"/>
          </a:xfrm>
          <a:prstGeom prst="rect">
            <a:avLst/>
          </a:prstGeom>
          <a:noFill/>
          <a:ln>
            <a:noFill/>
          </a:ln>
        </p:spPr>
        <p:txBody>
          <a:bodyPr spcFirstLastPara="1" wrap="square" lIns="45700" tIns="45700" rIns="45700" bIns="45700" anchor="t" anchorCtr="0"/>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52" name="Google Shape;52;p12"/>
          <p:cNvSpPr txBox="1">
            <a:spLocks noGrp="1"/>
          </p:cNvSpPr>
          <p:nvPr>
            <p:ph type="body" idx="1"/>
          </p:nvPr>
        </p:nvSpPr>
        <p:spPr>
          <a:xfrm>
            <a:off x="628650" y="365125"/>
            <a:ext cx="5800725" cy="5811838"/>
          </a:xfrm>
          <a:prstGeom prst="rect">
            <a:avLst/>
          </a:prstGeom>
          <a:noFill/>
          <a:ln>
            <a:noFill/>
          </a:ln>
        </p:spPr>
        <p:txBody>
          <a:bodyPr spcFirstLastPara="1" wrap="square" lIns="45700" tIns="45700" rIns="45700" bIns="45700" anchor="t" anchorCtr="0"/>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53" name="Google Shape;53;p12"/>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lstStyle>
            <a:lvl1pPr marR="0" lvl="0"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16" name="Google Shape;16;p3"/>
          <p:cNvSpPr txBox="1">
            <a:spLocks noGrp="1"/>
          </p:cNvSpPr>
          <p:nvPr>
            <p:ph type="body" idx="1"/>
          </p:nvPr>
        </p:nvSpPr>
        <p:spPr>
          <a:xfrm>
            <a:off x="628650" y="1825625"/>
            <a:ext cx="7886700" cy="4351338"/>
          </a:xfrm>
          <a:prstGeom prst="rect">
            <a:avLst/>
          </a:prstGeom>
          <a:noFill/>
          <a:ln>
            <a:noFill/>
          </a:ln>
        </p:spPr>
        <p:txBody>
          <a:bodyPr spcFirstLastPara="1" wrap="square" lIns="45700" tIns="45700" rIns="45700" bIns="45700" anchor="t" anchorCtr="0"/>
          <a:lstStyle>
            <a:lvl1pPr marL="457200" marR="0" lvl="0"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1pPr>
            <a:lvl2pPr marL="914400" marR="0" lvl="1"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2pPr>
            <a:lvl3pPr marL="1371600" marR="0" lvl="2"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3pPr>
            <a:lvl4pPr marL="1828800" marR="0" lvl="3"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4pPr>
            <a:lvl5pPr marL="2286000" marR="0" lvl="4"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17" name="Google Shape;17;p3"/>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623887" y="1709739"/>
            <a:ext cx="7886701" cy="2852737"/>
          </a:xfrm>
          <a:prstGeom prst="rect">
            <a:avLst/>
          </a:prstGeom>
          <a:noFill/>
          <a:ln>
            <a:noFill/>
          </a:ln>
        </p:spPr>
        <p:txBody>
          <a:bodyPr spcFirstLastPara="1" wrap="square" lIns="45700" tIns="45700" rIns="45700" bIns="45700" anchor="b" anchorCtr="0"/>
          <a:lstStyle>
            <a:lvl1pPr marR="0" lvl="0"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20" name="Google Shape;20;p4"/>
          <p:cNvSpPr txBox="1">
            <a:spLocks noGrp="1"/>
          </p:cNvSpPr>
          <p:nvPr>
            <p:ph type="body" idx="1"/>
          </p:nvPr>
        </p:nvSpPr>
        <p:spPr>
          <a:xfrm>
            <a:off x="623887" y="4589464"/>
            <a:ext cx="7886701" cy="1500189"/>
          </a:xfrm>
          <a:prstGeom prst="rect">
            <a:avLst/>
          </a:prstGeom>
          <a:noFill/>
          <a:ln>
            <a:noFill/>
          </a:ln>
        </p:spPr>
        <p:txBody>
          <a:bodyPr spcFirstLastPara="1" wrap="square" lIns="45700" tIns="45700" rIns="45700" bIns="45700" anchor="t" anchorCtr="0"/>
          <a:lstStyle>
            <a:lvl1pPr marL="457200" marR="0" lvl="0" indent="-228600" algn="l"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21" name="Google Shape;21;p4"/>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24" name="Google Shape;24;p5"/>
          <p:cNvSpPr txBox="1">
            <a:spLocks noGrp="1"/>
          </p:cNvSpPr>
          <p:nvPr>
            <p:ph type="body" idx="1"/>
          </p:nvPr>
        </p:nvSpPr>
        <p:spPr>
          <a:xfrm>
            <a:off x="628650" y="1825625"/>
            <a:ext cx="3886200" cy="4351338"/>
          </a:xfrm>
          <a:prstGeom prst="rect">
            <a:avLst/>
          </a:prstGeom>
          <a:noFill/>
          <a:ln>
            <a:noFill/>
          </a:ln>
        </p:spPr>
        <p:txBody>
          <a:bodyPr spcFirstLastPara="1" wrap="square" lIns="45700" tIns="45700" rIns="45700" bIns="45700" anchor="t" anchorCtr="0"/>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25" name="Google Shape;25;p5"/>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29841" y="365125"/>
            <a:ext cx="7886701" cy="1325564"/>
          </a:xfrm>
          <a:prstGeom prst="rect">
            <a:avLst/>
          </a:prstGeom>
          <a:noFill/>
          <a:ln>
            <a:noFill/>
          </a:ln>
        </p:spPr>
        <p:txBody>
          <a:bodyPr spcFirstLastPara="1" wrap="square" lIns="45700" tIns="45700" rIns="45700" bIns="45700" anchor="t" anchorCtr="0"/>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28" name="Google Shape;28;p6"/>
          <p:cNvSpPr txBox="1">
            <a:spLocks noGrp="1"/>
          </p:cNvSpPr>
          <p:nvPr>
            <p:ph type="body" idx="1"/>
          </p:nvPr>
        </p:nvSpPr>
        <p:spPr>
          <a:xfrm>
            <a:off x="629841" y="1681163"/>
            <a:ext cx="3868342" cy="823914"/>
          </a:xfrm>
          <a:prstGeom prst="rect">
            <a:avLst/>
          </a:prstGeom>
          <a:noFill/>
          <a:ln>
            <a:noFill/>
          </a:ln>
        </p:spPr>
        <p:txBody>
          <a:bodyPr spcFirstLastPara="1" wrap="square" lIns="45700" tIns="45700" rIns="45700" bIns="45700" anchor="b" anchorCtr="0"/>
          <a:lstStyle>
            <a:lvl1pPr marL="457200" marR="0" lvl="0" indent="-228600" algn="l" rtl="0">
              <a:lnSpc>
                <a:spcPct val="90000"/>
              </a:lnSpc>
              <a:spcBef>
                <a:spcPts val="1000"/>
              </a:spcBef>
              <a:spcAft>
                <a:spcPts val="0"/>
              </a:spcAft>
              <a:buClr>
                <a:srgbClr val="000000"/>
              </a:buClr>
              <a:buSzPts val="2400"/>
              <a:buFont typeface="Calibri"/>
              <a:buNone/>
              <a:defRPr sz="2400" b="1"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1000"/>
              </a:spcBef>
              <a:spcAft>
                <a:spcPts val="0"/>
              </a:spcAft>
              <a:buClr>
                <a:srgbClr val="000000"/>
              </a:buClr>
              <a:buSzPts val="2400"/>
              <a:buFont typeface="Calibri"/>
              <a:buNone/>
              <a:defRPr sz="2400" b="1" i="0" u="none" strike="noStrike" cap="none">
                <a:solidFill>
                  <a:srgbClr val="000000"/>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000000"/>
              </a:buClr>
              <a:buSzPts val="2400"/>
              <a:buFont typeface="Calibri"/>
              <a:buNone/>
              <a:defRPr sz="2400" b="1" i="0" u="none" strike="noStrike" cap="none">
                <a:solidFill>
                  <a:srgbClr val="000000"/>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000000"/>
              </a:buClr>
              <a:buSzPts val="2400"/>
              <a:buFont typeface="Calibri"/>
              <a:buNone/>
              <a:defRPr sz="2400" b="1" i="0" u="none" strike="noStrike" cap="none">
                <a:solidFill>
                  <a:srgbClr val="000000"/>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000000"/>
              </a:buClr>
              <a:buSzPts val="2400"/>
              <a:buFont typeface="Calibri"/>
              <a:buNone/>
              <a:defRPr sz="2400" b="1"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29" name="Google Shape;29;p6"/>
          <p:cNvSpPr txBox="1">
            <a:spLocks noGrp="1"/>
          </p:cNvSpPr>
          <p:nvPr>
            <p:ph type="body" idx="2"/>
          </p:nvPr>
        </p:nvSpPr>
        <p:spPr>
          <a:xfrm>
            <a:off x="4629150" y="1681163"/>
            <a:ext cx="3887393" cy="823914"/>
          </a:xfrm>
          <a:prstGeom prst="rect">
            <a:avLst/>
          </a:prstGeom>
          <a:noFill/>
          <a:ln>
            <a:noFill/>
          </a:ln>
        </p:spPr>
        <p:txBody>
          <a:bodyPr spcFirstLastPara="1" wrap="square" lIns="45700" tIns="45700" rIns="45700" bIns="45700" anchor="b" anchorCtr="0"/>
          <a:lstStyle>
            <a:lvl1pPr marL="457200" marR="0" lvl="0"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1pPr>
            <a:lvl2pPr marL="914400" marR="0" lvl="1"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2pPr>
            <a:lvl3pPr marL="1371600" marR="0" lvl="2"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3pPr>
            <a:lvl4pPr marL="1828800" marR="0" lvl="3"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4pPr>
            <a:lvl5pPr marL="2286000" marR="0" lvl="4"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30" name="Google Shape;30;p6"/>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33" name="Google Shape;33;p7"/>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
        <p:cNvGrpSpPr/>
        <p:nvPr/>
      </p:nvGrpSpPr>
      <p:grpSpPr>
        <a:xfrm>
          <a:off x="0" y="0"/>
          <a:ext cx="0" cy="0"/>
          <a:chOff x="0" y="0"/>
          <a:chExt cx="0" cy="0"/>
        </a:xfrm>
      </p:grpSpPr>
      <p:sp>
        <p:nvSpPr>
          <p:cNvPr id="35" name="Google Shape;35;p8"/>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629841" y="457200"/>
            <a:ext cx="2949178" cy="1600200"/>
          </a:xfrm>
          <a:prstGeom prst="rect">
            <a:avLst/>
          </a:prstGeom>
          <a:noFill/>
          <a:ln>
            <a:noFill/>
          </a:ln>
        </p:spPr>
        <p:txBody>
          <a:bodyPr spcFirstLastPara="1" wrap="square" lIns="45700" tIns="45700" rIns="45700" bIns="45700" anchor="b" anchorCtr="0"/>
          <a:lstStyle>
            <a:lvl1pPr marR="0" lvl="0" algn="l" rtl="0">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38" name="Google Shape;38;p9"/>
          <p:cNvSpPr txBox="1">
            <a:spLocks noGrp="1"/>
          </p:cNvSpPr>
          <p:nvPr>
            <p:ph type="body" idx="1"/>
          </p:nvPr>
        </p:nvSpPr>
        <p:spPr>
          <a:xfrm>
            <a:off x="3887391" y="987425"/>
            <a:ext cx="4629152" cy="4873627"/>
          </a:xfrm>
          <a:prstGeom prst="rect">
            <a:avLst/>
          </a:prstGeom>
          <a:noFill/>
          <a:ln>
            <a:noFill/>
          </a:ln>
        </p:spPr>
        <p:txBody>
          <a:bodyPr spcFirstLastPara="1" wrap="square" lIns="45700" tIns="45700" rIns="45700" bIns="45700" anchor="t" anchorCtr="0"/>
          <a:lstStyle>
            <a:lvl1pPr marL="457200" marR="0" lvl="0"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39" name="Google Shape;39;p9"/>
          <p:cNvSpPr txBox="1">
            <a:spLocks noGrp="1"/>
          </p:cNvSpPr>
          <p:nvPr>
            <p:ph type="body" idx="2"/>
          </p:nvPr>
        </p:nvSpPr>
        <p:spPr>
          <a:xfrm>
            <a:off x="629839" y="2057400"/>
            <a:ext cx="2949182" cy="3811588"/>
          </a:xfrm>
          <a:prstGeom prst="rect">
            <a:avLst/>
          </a:prstGeom>
          <a:noFill/>
          <a:ln>
            <a:noFill/>
          </a:ln>
        </p:spPr>
        <p:txBody>
          <a:bodyPr spcFirstLastPara="1" wrap="square" lIns="45700" tIns="45700" rIns="45700" bIns="45700" anchor="t" anchorCtr="0"/>
          <a:lstStyle>
            <a:lvl1pPr marL="457200" marR="0" lvl="0"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1pPr>
            <a:lvl2pPr marL="914400" marR="0" lvl="1"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2pPr>
            <a:lvl3pPr marL="1371600" marR="0" lvl="2"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3pPr>
            <a:lvl4pPr marL="1828800" marR="0" lvl="3"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4pPr>
            <a:lvl5pPr marL="2286000" marR="0" lvl="4"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40" name="Google Shape;40;p9"/>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629841" y="457200"/>
            <a:ext cx="2949178" cy="1600200"/>
          </a:xfrm>
          <a:prstGeom prst="rect">
            <a:avLst/>
          </a:prstGeom>
          <a:noFill/>
          <a:ln>
            <a:noFill/>
          </a:ln>
        </p:spPr>
        <p:txBody>
          <a:bodyPr spcFirstLastPara="1" wrap="square" lIns="45700" tIns="45700" rIns="45700" bIns="45700" anchor="b" anchorCtr="0"/>
          <a:lstStyle>
            <a:lvl1pPr marR="0" lvl="0" algn="l" rtl="0">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43" name="Google Shape;43;p10"/>
          <p:cNvSpPr>
            <a:spLocks noGrp="1"/>
          </p:cNvSpPr>
          <p:nvPr>
            <p:ph type="pic" idx="2"/>
          </p:nvPr>
        </p:nvSpPr>
        <p:spPr>
          <a:xfrm>
            <a:off x="3887391" y="987425"/>
            <a:ext cx="4629152" cy="487362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1pPr>
            <a:lvl2pPr marR="0" lvl="1"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2pPr>
            <a:lvl3pPr marR="0" lvl="2"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3pPr>
            <a:lvl4pPr marR="0" lvl="3"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4pPr>
            <a:lvl5pPr marR="0" lvl="4"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5pPr>
            <a:lvl6pPr marR="0" lvl="5"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R="0" lvl="6"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R="0" lvl="7"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R="0" lvl="8"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dirty="0"/>
          </a:p>
        </p:txBody>
      </p:sp>
      <p:sp>
        <p:nvSpPr>
          <p:cNvPr id="44" name="Google Shape;44;p10"/>
          <p:cNvSpPr txBox="1">
            <a:spLocks noGrp="1"/>
          </p:cNvSpPr>
          <p:nvPr>
            <p:ph type="body" idx="1"/>
          </p:nvPr>
        </p:nvSpPr>
        <p:spPr>
          <a:xfrm>
            <a:off x="629841" y="2057400"/>
            <a:ext cx="2949178" cy="3811588"/>
          </a:xfrm>
          <a:prstGeom prst="rect">
            <a:avLst/>
          </a:prstGeom>
          <a:noFill/>
          <a:ln>
            <a:noFill/>
          </a:ln>
        </p:spPr>
        <p:txBody>
          <a:bodyPr spcFirstLastPara="1" wrap="square" lIns="45700" tIns="45700" rIns="45700" bIns="45700" anchor="t" anchorCtr="0"/>
          <a:lstStyle>
            <a:lvl1pPr marL="457200" marR="0" lvl="0" indent="-228600" algn="l" rtl="0">
              <a:lnSpc>
                <a:spcPct val="90000"/>
              </a:lnSpc>
              <a:spcBef>
                <a:spcPts val="100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100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45" name="Google Shape;45;p10"/>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descr="Picture 6"/>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7" name="Google Shape;7;p1"/>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lstStyle>
            <a:lvl1pPr marR="0" lvl="0"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1pPr>
            <a:lvl2pPr marR="0" lvl="1"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2pPr>
            <a:lvl3pPr marR="0" lvl="2"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3pPr>
            <a:lvl4pPr marR="0" lvl="3"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4pPr>
            <a:lvl5pPr marR="0" lvl="4"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5pPr>
            <a:lvl6pPr marR="0" lvl="5"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6pPr>
            <a:lvl7pPr marR="0" lvl="6"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7pPr>
            <a:lvl8pPr marR="0" lvl="7"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8pPr>
            <a:lvl9pPr marR="0" lvl="8" algn="l" rtl="0">
              <a:lnSpc>
                <a:spcPct val="90000"/>
              </a:lnSpc>
              <a:spcBef>
                <a:spcPts val="0"/>
              </a:spcBef>
              <a:spcAft>
                <a:spcPts val="0"/>
              </a:spcAft>
              <a:buClr>
                <a:srgbClr val="0F406A"/>
              </a:buClr>
              <a:buSzPts val="4400"/>
              <a:buFont typeface="Candara"/>
              <a:buNone/>
              <a:defRPr sz="4400" b="0" i="0" u="none" strike="noStrike" cap="none">
                <a:solidFill>
                  <a:srgbClr val="0F406A"/>
                </a:solidFill>
                <a:latin typeface="Candara"/>
                <a:ea typeface="Candara"/>
                <a:cs typeface="Candara"/>
                <a:sym typeface="Candara"/>
              </a:defRPr>
            </a:lvl9pPr>
          </a:lstStyle>
          <a:p>
            <a:endParaRPr/>
          </a:p>
        </p:txBody>
      </p:sp>
      <p:sp>
        <p:nvSpPr>
          <p:cNvPr id="8" name="Google Shape;8;p1"/>
          <p:cNvSpPr txBox="1">
            <a:spLocks noGrp="1"/>
          </p:cNvSpPr>
          <p:nvPr>
            <p:ph type="body" idx="1"/>
          </p:nvPr>
        </p:nvSpPr>
        <p:spPr>
          <a:xfrm>
            <a:off x="628650" y="1825625"/>
            <a:ext cx="7886700" cy="4351338"/>
          </a:xfrm>
          <a:prstGeom prst="rect">
            <a:avLst/>
          </a:prstGeom>
          <a:noFill/>
          <a:ln>
            <a:noFill/>
          </a:ln>
        </p:spPr>
        <p:txBody>
          <a:bodyPr spcFirstLastPara="1" wrap="square" lIns="45700" tIns="45700" rIns="45700" bIns="45700" anchor="t" anchorCtr="0"/>
          <a:lstStyle>
            <a:lvl1pPr marL="457200" marR="0" lvl="0"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1pPr>
            <a:lvl2pPr marL="914400" marR="0" lvl="1"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2pPr>
            <a:lvl3pPr marL="1371600" marR="0" lvl="2"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3pPr>
            <a:lvl4pPr marL="1828800" marR="0" lvl="3"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4pPr>
            <a:lvl5pPr marL="2286000" marR="0" lvl="4"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5pPr>
            <a:lvl6pPr marL="2743200" marR="0" lvl="5"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6pPr>
            <a:lvl7pPr marL="3200400" marR="0" lvl="6"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7pPr>
            <a:lvl8pPr marL="3657600" marR="0" lvl="7"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8pPr>
            <a:lvl9pPr marL="4114800" marR="0" lvl="8" indent="-406400" algn="l" rtl="0">
              <a:lnSpc>
                <a:spcPct val="90000"/>
              </a:lnSpc>
              <a:spcBef>
                <a:spcPts val="1000"/>
              </a:spcBef>
              <a:spcAft>
                <a:spcPts val="0"/>
              </a:spcAft>
              <a:buClr>
                <a:srgbClr val="0F406A"/>
              </a:buClr>
              <a:buSzPts val="2800"/>
              <a:buFont typeface="Candara"/>
              <a:buChar char="•"/>
              <a:defRPr sz="2800" b="0" i="0" u="none" strike="noStrike" cap="none">
                <a:solidFill>
                  <a:srgbClr val="000000"/>
                </a:solidFill>
                <a:latin typeface="Candara"/>
                <a:ea typeface="Candara"/>
                <a:cs typeface="Candara"/>
                <a:sym typeface="Candara"/>
              </a:defRPr>
            </a:lvl9pPr>
          </a:lstStyle>
          <a:p>
            <a:endParaRPr/>
          </a:p>
        </p:txBody>
      </p:sp>
      <p:sp>
        <p:nvSpPr>
          <p:cNvPr id="9" name="Google Shape;9;p1"/>
          <p:cNvSpPr txBox="1">
            <a:spLocks noGrp="1"/>
          </p:cNvSpPr>
          <p:nvPr>
            <p:ph type="sldNum" idx="12"/>
          </p:nvPr>
        </p:nvSpPr>
        <p:spPr>
          <a:xfrm>
            <a:off x="6457950" y="6356351"/>
            <a:ext cx="343901" cy="358139"/>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sz="1400" dirty="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hlbi.nih.gov/health/educational/lose_wt/BMI/bmi_dis.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subTitle" idx="4294967295"/>
          </p:nvPr>
        </p:nvSpPr>
        <p:spPr>
          <a:xfrm>
            <a:off x="1143000" y="4038600"/>
            <a:ext cx="6858000" cy="165576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Paul Williams MD, Kelli Rosen DO, Jessica Kim DO, Paul Spicer MD, Marnix van Holsbeeck MD, Steven Soliman DO</a:t>
            </a:r>
            <a:endParaRPr dirty="0"/>
          </a:p>
        </p:txBody>
      </p:sp>
      <p:sp>
        <p:nvSpPr>
          <p:cNvPr id="59" name="Google Shape;59;p13"/>
          <p:cNvSpPr txBox="1">
            <a:spLocks noGrp="1"/>
          </p:cNvSpPr>
          <p:nvPr>
            <p:ph type="ctrTitle" idx="4294967295"/>
          </p:nvPr>
        </p:nvSpPr>
        <p:spPr>
          <a:xfrm>
            <a:off x="457200" y="990600"/>
            <a:ext cx="8210550" cy="262434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0F406A"/>
              </a:buClr>
              <a:buSzPts val="3100"/>
              <a:buFont typeface="Candara"/>
              <a:buNone/>
            </a:pPr>
            <a:r>
              <a:rPr lang="en-US" sz="3100" b="1" i="0" u="none" strike="noStrike" cap="none" dirty="0">
                <a:solidFill>
                  <a:srgbClr val="0F406A"/>
                </a:solidFill>
                <a:sym typeface="Candara"/>
              </a:rPr>
              <a:t>The Echogenic Appearance of the Diabetic Deltoid Muscle on Shoulder Ultrasound: </a:t>
            </a:r>
            <a:br>
              <a:rPr lang="en-US" sz="3100" b="1" i="0" u="none" strike="noStrike" cap="none" dirty="0">
                <a:solidFill>
                  <a:srgbClr val="0F406A"/>
                </a:solidFill>
                <a:sym typeface="Candara"/>
              </a:rPr>
            </a:br>
            <a:r>
              <a:rPr lang="en-US" sz="3100" b="1" i="0" u="none" strike="noStrike" cap="none" dirty="0">
                <a:solidFill>
                  <a:srgbClr val="0F406A"/>
                </a:solidFill>
                <a:sym typeface="Candara"/>
              </a:rPr>
              <a:t>Is This Simply from Adipose Tissue Infiltration, Can This Appearance Predict Type 2 Diabetes and </a:t>
            </a:r>
            <a:r>
              <a:rPr lang="en-US" sz="3100" b="1" dirty="0"/>
              <a:t>B</a:t>
            </a:r>
            <a:r>
              <a:rPr lang="en-US" sz="3100" b="1" i="0" u="none" strike="noStrike" cap="none" dirty="0">
                <a:solidFill>
                  <a:srgbClr val="0F406A"/>
                </a:solidFill>
                <a:sym typeface="Candara"/>
              </a:rPr>
              <a:t>e Used to Detect Pre-Diabetes?</a:t>
            </a:r>
            <a:endParaRP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685800" y="457200"/>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300"/>
              <a:buFont typeface="Candara"/>
              <a:buNone/>
            </a:pPr>
            <a:r>
              <a:rPr lang="en-US" b="1" i="0" u="none" strike="noStrike" cap="none" dirty="0">
                <a:solidFill>
                  <a:srgbClr val="0F406A"/>
                </a:solidFill>
                <a:sym typeface="Candara"/>
              </a:rPr>
              <a:t>Methods- </a:t>
            </a:r>
            <a:r>
              <a:rPr lang="en-US" b="1" i="0" u="none" strike="noStrike" cap="none" dirty="0" smtClean="0">
                <a:solidFill>
                  <a:srgbClr val="0F406A"/>
                </a:solidFill>
                <a:sym typeface="Candara"/>
              </a:rPr>
              <a:t>Selection of </a:t>
            </a:r>
            <a:r>
              <a:rPr lang="en-US" b="1" dirty="0" smtClean="0"/>
              <a:t>P</a:t>
            </a:r>
            <a:r>
              <a:rPr lang="en-US" b="1" i="0" u="none" strike="noStrike" cap="none" dirty="0" smtClean="0">
                <a:solidFill>
                  <a:srgbClr val="0F406A"/>
                </a:solidFill>
                <a:sym typeface="Candara"/>
              </a:rPr>
              <a:t>atients </a:t>
            </a:r>
            <a:endParaRPr b="1" dirty="0"/>
          </a:p>
        </p:txBody>
      </p:sp>
      <p:sp>
        <p:nvSpPr>
          <p:cNvPr id="112" name="Google Shape;112;p21"/>
          <p:cNvSpPr txBox="1">
            <a:spLocks noGrp="1"/>
          </p:cNvSpPr>
          <p:nvPr>
            <p:ph type="body" idx="1"/>
          </p:nvPr>
        </p:nvSpPr>
        <p:spPr>
          <a:xfrm>
            <a:off x="457200" y="1447800"/>
            <a:ext cx="5334000" cy="2819400"/>
          </a:xfrm>
          <a:prstGeom prst="rect">
            <a:avLst/>
          </a:prstGeom>
          <a:noFill/>
          <a:ln>
            <a:noFill/>
          </a:ln>
        </p:spPr>
        <p:txBody>
          <a:bodyPr spcFirstLastPara="1" wrap="square" lIns="45700" tIns="45700" rIns="45700" bIns="45700" anchor="t" anchorCtr="0">
            <a:noAutofit/>
          </a:bodyPr>
          <a:lstStyle/>
          <a:p>
            <a:pPr marL="416051" marR="0" lvl="0" indent="-416051" algn="l" rtl="0">
              <a:lnSpc>
                <a:spcPct val="90000"/>
              </a:lnSpc>
              <a:spcBef>
                <a:spcPts val="0"/>
              </a:spcBef>
              <a:spcAft>
                <a:spcPts val="0"/>
              </a:spcAft>
              <a:buClr>
                <a:srgbClr val="0F406A"/>
              </a:buClr>
              <a:buSzPts val="2500"/>
              <a:buFont typeface="Candara"/>
              <a:buChar char="▪"/>
            </a:pPr>
            <a:r>
              <a:rPr lang="en-US" sz="2600" dirty="0" smtClean="0"/>
              <a:t>Review of prior shoulder ultrasound examinations from 2005-2017</a:t>
            </a:r>
          </a:p>
          <a:p>
            <a:pPr marL="416051" marR="0" lvl="0" indent="-416051" algn="l" rtl="0">
              <a:lnSpc>
                <a:spcPct val="90000"/>
              </a:lnSpc>
              <a:spcBef>
                <a:spcPts val="0"/>
              </a:spcBef>
              <a:spcAft>
                <a:spcPts val="0"/>
              </a:spcAft>
              <a:buClr>
                <a:srgbClr val="0F406A"/>
              </a:buClr>
              <a:buSzPts val="2500"/>
              <a:buFont typeface="Candara"/>
              <a:buChar char="▪"/>
            </a:pPr>
            <a:endParaRPr lang="en-US" sz="2600" dirty="0" smtClean="0"/>
          </a:p>
          <a:p>
            <a:pPr marL="416051" marR="0" lvl="0" indent="-416051" algn="l" rtl="0">
              <a:lnSpc>
                <a:spcPct val="90000"/>
              </a:lnSpc>
              <a:spcBef>
                <a:spcPts val="0"/>
              </a:spcBef>
              <a:spcAft>
                <a:spcPts val="0"/>
              </a:spcAft>
              <a:buClr>
                <a:srgbClr val="0F406A"/>
              </a:buClr>
              <a:buSzPts val="2500"/>
              <a:buFont typeface="Candara"/>
              <a:buChar char="▪"/>
            </a:pPr>
            <a:r>
              <a:rPr lang="en-US" sz="2600" b="0" i="0" u="none" strike="noStrike" cap="none" dirty="0" smtClean="0">
                <a:solidFill>
                  <a:srgbClr val="000000"/>
                </a:solidFill>
                <a:sym typeface="Candara"/>
              </a:rPr>
              <a:t>137 patients with type 2 diabetes</a:t>
            </a:r>
          </a:p>
          <a:p>
            <a:pPr lvl="1" indent="-457200">
              <a:spcBef>
                <a:spcPts val="0"/>
              </a:spcBef>
            </a:pPr>
            <a:r>
              <a:rPr lang="en-US" sz="2400" dirty="0" smtClean="0"/>
              <a:t>124 type 2 diabetics </a:t>
            </a:r>
          </a:p>
          <a:p>
            <a:pPr lvl="1" indent="-457200">
              <a:spcBef>
                <a:spcPts val="0"/>
              </a:spcBef>
            </a:pPr>
            <a:r>
              <a:rPr lang="en-US" sz="2400" dirty="0" smtClean="0"/>
              <a:t>13 pre-diabetics </a:t>
            </a:r>
          </a:p>
          <a:p>
            <a:pPr lvl="1" indent="-457200">
              <a:spcBef>
                <a:spcPts val="0"/>
              </a:spcBef>
            </a:pPr>
            <a:endParaRPr lang="en-US" sz="2400" dirty="0" smtClean="0"/>
          </a:p>
          <a:p>
            <a:pPr indent="-457200">
              <a:spcBef>
                <a:spcPts val="0"/>
              </a:spcBef>
            </a:pPr>
            <a:r>
              <a:rPr lang="en-US" sz="2400" dirty="0" smtClean="0"/>
              <a:t>49 obese non-diabetics </a:t>
            </a:r>
            <a:endParaRPr lang="en-US" sz="2600" b="0" i="0" u="none" strike="noStrike" cap="none" dirty="0">
              <a:solidFill>
                <a:srgbClr val="000000"/>
              </a:solidFill>
              <a:sym typeface="Candara"/>
            </a:endParaRPr>
          </a:p>
        </p:txBody>
      </p:sp>
      <p:pic>
        <p:nvPicPr>
          <p:cNvPr id="4" name="Picture 3" descr="2018-11-08 (1).png"/>
          <p:cNvPicPr>
            <a:picLocks noChangeAspect="1"/>
          </p:cNvPicPr>
          <p:nvPr/>
        </p:nvPicPr>
        <p:blipFill>
          <a:blip r:embed="rId3"/>
          <a:srcRect l="25000" t="29249" r="59167" b="18874"/>
          <a:stretch>
            <a:fillRect/>
          </a:stretch>
        </p:blipFill>
        <p:spPr>
          <a:xfrm>
            <a:off x="6019800" y="1143000"/>
            <a:ext cx="2286000" cy="4211052"/>
          </a:xfrm>
          <a:prstGeom prst="rect">
            <a:avLst/>
          </a:prstGeom>
        </p:spPr>
      </p:pic>
      <p:sp>
        <p:nvSpPr>
          <p:cNvPr id="5" name="Rectangle 4"/>
          <p:cNvSpPr/>
          <p:nvPr/>
        </p:nvSpPr>
        <p:spPr>
          <a:xfrm rot="16200000">
            <a:off x="6287990" y="3084611"/>
            <a:ext cx="4191000" cy="307777"/>
          </a:xfrm>
          <a:prstGeom prst="rect">
            <a:avLst/>
          </a:prstGeom>
        </p:spPr>
        <p:txBody>
          <a:bodyPr wrap="square">
            <a:spAutoFit/>
          </a:bodyPr>
          <a:lstStyle/>
          <a:p>
            <a:r>
              <a:rPr lang="en-US" sz="700" dirty="0" smtClean="0"/>
              <a:t>Jacobson, Jon A. “Shoulder US: Anatomy, Technique, and Scanning Pitfalls.” </a:t>
            </a:r>
            <a:r>
              <a:rPr lang="en-US" sz="700" i="1" dirty="0" smtClean="0"/>
              <a:t>Radiology</a:t>
            </a:r>
            <a:r>
              <a:rPr lang="en-US" sz="700" dirty="0" smtClean="0"/>
              <a:t>, vol. 260, no. 1, July 2011, pp. 6–16., doi:10.1148/radiol.11101082.</a:t>
            </a:r>
            <a:endParaRPr lang="en-US" sz="7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628650" y="365125"/>
            <a:ext cx="7886700" cy="1082675"/>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Blinded Image </a:t>
            </a:r>
            <a:r>
              <a:rPr lang="en-US" b="1" dirty="0"/>
              <a:t>R</a:t>
            </a:r>
            <a:r>
              <a:rPr lang="en-US" sz="4400" b="1" i="0" u="none" strike="noStrike" cap="none" dirty="0">
                <a:solidFill>
                  <a:srgbClr val="0F406A"/>
                </a:solidFill>
                <a:sym typeface="Candara"/>
              </a:rPr>
              <a:t>eview</a:t>
            </a:r>
            <a:endParaRPr b="1" dirty="0"/>
          </a:p>
        </p:txBody>
      </p:sp>
      <p:sp>
        <p:nvSpPr>
          <p:cNvPr id="130" name="Google Shape;130;p24"/>
          <p:cNvSpPr txBox="1">
            <a:spLocks noGrp="1"/>
          </p:cNvSpPr>
          <p:nvPr>
            <p:ph type="body" idx="1"/>
          </p:nvPr>
        </p:nvSpPr>
        <p:spPr>
          <a:xfrm>
            <a:off x="628650" y="1219200"/>
            <a:ext cx="7886700" cy="4351338"/>
          </a:xfrm>
          <a:prstGeom prst="rect">
            <a:avLst/>
          </a:prstGeom>
          <a:noFill/>
          <a:ln>
            <a:noFill/>
          </a:ln>
        </p:spPr>
        <p:txBody>
          <a:bodyPr spcFirstLastPara="1" wrap="square" lIns="45700" tIns="45700" rIns="45700" bIns="45700" anchor="t" anchorCtr="0">
            <a:noAutofit/>
          </a:bodyPr>
          <a:lstStyle/>
          <a:p>
            <a:pPr marL="406908" marR="0" lvl="0" indent="-406908" algn="l" rtl="0">
              <a:lnSpc>
                <a:spcPct val="81000"/>
              </a:lnSpc>
              <a:spcBef>
                <a:spcPts val="0"/>
              </a:spcBef>
              <a:spcAft>
                <a:spcPts val="0"/>
              </a:spcAft>
              <a:buClr>
                <a:srgbClr val="0F406A"/>
              </a:buClr>
              <a:buSzPts val="2400"/>
              <a:buFont typeface="Candara"/>
              <a:buChar char="▪"/>
            </a:pPr>
            <a:r>
              <a:rPr lang="en-US" sz="2600" b="0" i="0" u="none" strike="noStrike" cap="none" dirty="0">
                <a:solidFill>
                  <a:srgbClr val="000000"/>
                </a:solidFill>
                <a:sym typeface="Candara"/>
              </a:rPr>
              <a:t>Institutional Review Board approval was obtained </a:t>
            </a:r>
            <a:endParaRPr lang="en-US" sz="2600" b="0" i="0" u="none" strike="noStrike" cap="none" dirty="0" smtClean="0">
              <a:solidFill>
                <a:srgbClr val="000000"/>
              </a:solidFill>
              <a:sym typeface="Candara"/>
            </a:endParaRPr>
          </a:p>
          <a:p>
            <a:pPr marL="406908" marR="0" lvl="0" indent="-406908" algn="l" rtl="0">
              <a:lnSpc>
                <a:spcPct val="81000"/>
              </a:lnSpc>
              <a:spcBef>
                <a:spcPts val="0"/>
              </a:spcBef>
              <a:spcAft>
                <a:spcPts val="0"/>
              </a:spcAft>
              <a:buClr>
                <a:srgbClr val="0F406A"/>
              </a:buClr>
              <a:buSzPts val="2400"/>
              <a:buFont typeface="Candara"/>
              <a:buChar char="▪"/>
            </a:pPr>
            <a:r>
              <a:rPr lang="en-US" sz="2600" dirty="0" smtClean="0"/>
              <a:t>Uniform ultrasound images of the deltoid muscle from each of the 186 patients were randomly ordered and stripped of patient information </a:t>
            </a:r>
            <a:endParaRPr sz="2600" dirty="0"/>
          </a:p>
          <a:p>
            <a:pPr marL="406908" lvl="0" indent="-406908">
              <a:lnSpc>
                <a:spcPct val="81000"/>
              </a:lnSpc>
              <a:spcBef>
                <a:spcPts val="800"/>
              </a:spcBef>
              <a:buSzPts val="2400"/>
            </a:pPr>
            <a:r>
              <a:rPr lang="en-US" sz="2600" dirty="0" smtClean="0"/>
              <a:t>Two MSK radiologists independently analyzed the images and, using deltoid muscle brightness as criteria, assigned each patient </a:t>
            </a:r>
            <a:r>
              <a:rPr lang="en-US" sz="2600" dirty="0"/>
              <a:t>to one of three </a:t>
            </a:r>
            <a:r>
              <a:rPr lang="en-US" sz="2600" dirty="0" smtClean="0"/>
              <a:t>categories: </a:t>
            </a:r>
            <a:endParaRPr lang="en-US" sz="2600" dirty="0"/>
          </a:p>
          <a:p>
            <a:pPr lvl="1" indent="-457200">
              <a:spcBef>
                <a:spcPts val="0"/>
              </a:spcBef>
            </a:pPr>
            <a:r>
              <a:rPr lang="en-US" sz="2400" dirty="0"/>
              <a:t>Normal</a:t>
            </a:r>
          </a:p>
          <a:p>
            <a:pPr lvl="1" indent="-457200">
              <a:spcBef>
                <a:spcPts val="0"/>
              </a:spcBef>
            </a:pPr>
            <a:r>
              <a:rPr lang="en-US" sz="2400" dirty="0"/>
              <a:t>Suspected diabetes</a:t>
            </a:r>
          </a:p>
          <a:p>
            <a:pPr lvl="1" indent="-457200">
              <a:spcBef>
                <a:spcPts val="0"/>
              </a:spcBef>
            </a:pPr>
            <a:r>
              <a:rPr lang="en-US" sz="2400" dirty="0"/>
              <a:t>Definite diabetes</a:t>
            </a:r>
            <a:endParaRPr sz="2400" dirty="0"/>
          </a:p>
          <a:p>
            <a:pPr marL="406908" marR="0" lvl="0" indent="-406908" algn="l" rtl="0">
              <a:lnSpc>
                <a:spcPct val="81000"/>
              </a:lnSpc>
              <a:spcBef>
                <a:spcPts val="800"/>
              </a:spcBef>
              <a:spcAft>
                <a:spcPts val="0"/>
              </a:spcAft>
              <a:buClr>
                <a:srgbClr val="0F406A"/>
              </a:buClr>
              <a:buSzPts val="2400"/>
              <a:buFont typeface="Candara"/>
              <a:buChar char="▪"/>
            </a:pPr>
            <a:r>
              <a:rPr lang="en-US" sz="2600" dirty="0"/>
              <a:t>In the event of a discrepancy, a third fellowship trained MSK radiologist served as an </a:t>
            </a:r>
            <a:r>
              <a:rPr lang="en-US" sz="2600" dirty="0" smtClean="0"/>
              <a:t>arbitrator</a:t>
            </a:r>
            <a:endParaRPr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628650" y="365125"/>
            <a:ext cx="7886700" cy="854075"/>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Results- Study Group</a:t>
            </a:r>
            <a:endParaRPr b="1" dirty="0"/>
          </a:p>
        </p:txBody>
      </p:sp>
      <p:sp>
        <p:nvSpPr>
          <p:cNvPr id="142" name="Google Shape;142;p26"/>
          <p:cNvSpPr txBox="1">
            <a:spLocks noGrp="1"/>
          </p:cNvSpPr>
          <p:nvPr>
            <p:ph type="body" idx="1"/>
          </p:nvPr>
        </p:nvSpPr>
        <p:spPr>
          <a:xfrm>
            <a:off x="628650" y="1524000"/>
            <a:ext cx="7886700" cy="4351338"/>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Wingdings" panose="05000000000000000000" pitchFamily="2" charset="2"/>
              <a:buChar char="§"/>
            </a:pPr>
            <a:r>
              <a:rPr lang="en-US" sz="2600" b="0" i="0" u="none" strike="noStrike" cap="none" dirty="0">
                <a:solidFill>
                  <a:srgbClr val="000000"/>
                </a:solidFill>
                <a:latin typeface="Candara"/>
                <a:ea typeface="Candara"/>
                <a:cs typeface="Candara"/>
                <a:sym typeface="Candara"/>
              </a:rPr>
              <a:t>137 type 2 diabetic patients </a:t>
            </a:r>
          </a:p>
          <a:p>
            <a:pPr lvl="1" indent="-457200">
              <a:spcBef>
                <a:spcPts val="0"/>
              </a:spcBef>
            </a:pPr>
            <a:r>
              <a:rPr lang="en-US" sz="2400" dirty="0"/>
              <a:t>39 (28.5%) </a:t>
            </a:r>
            <a:r>
              <a:rPr lang="en-US" sz="2400" dirty="0" smtClean="0"/>
              <a:t>men, </a:t>
            </a:r>
            <a:r>
              <a:rPr lang="en-US" sz="2400" dirty="0"/>
              <a:t>98 (71.5%) </a:t>
            </a:r>
            <a:r>
              <a:rPr lang="en-US" sz="2400" dirty="0" smtClean="0"/>
              <a:t>women</a:t>
            </a:r>
            <a:endParaRPr lang="en-US" sz="2400" dirty="0"/>
          </a:p>
          <a:p>
            <a:pPr lvl="1" indent="-457200">
              <a:spcBef>
                <a:spcPts val="0"/>
              </a:spcBef>
            </a:pPr>
            <a:r>
              <a:rPr lang="en-US" sz="2400" dirty="0" smtClean="0"/>
              <a:t>78 </a:t>
            </a:r>
            <a:r>
              <a:rPr lang="en-US" sz="2400" dirty="0"/>
              <a:t>(57%) </a:t>
            </a:r>
            <a:r>
              <a:rPr lang="en-US" sz="2400" dirty="0" smtClean="0"/>
              <a:t>black, </a:t>
            </a:r>
            <a:r>
              <a:rPr lang="en-US" sz="2400" dirty="0"/>
              <a:t>59 (43%) </a:t>
            </a:r>
            <a:r>
              <a:rPr lang="en-US" sz="2400" dirty="0" smtClean="0"/>
              <a:t>white</a:t>
            </a:r>
            <a:endParaRPr lang="en-US" sz="2400" dirty="0"/>
          </a:p>
          <a:p>
            <a:pPr lvl="1" indent="-457200">
              <a:spcBef>
                <a:spcPts val="0"/>
              </a:spcBef>
            </a:pPr>
            <a:r>
              <a:rPr lang="en-US" sz="2400" dirty="0"/>
              <a:t>Average BMI 34.7 </a:t>
            </a:r>
            <a:r>
              <a:rPr lang="en-US" sz="2400" dirty="0" smtClean="0"/>
              <a:t>kg/m2</a:t>
            </a:r>
            <a:endParaRPr lang="en-US" sz="2400" dirty="0"/>
          </a:p>
          <a:p>
            <a:pPr lvl="2" indent="-457200">
              <a:spcBef>
                <a:spcPts val="0"/>
              </a:spcBef>
            </a:pPr>
            <a:r>
              <a:rPr lang="en-US" sz="2000" dirty="0"/>
              <a:t>100 (73%) obese, 37 (27%) </a:t>
            </a:r>
            <a:r>
              <a:rPr lang="en-US" sz="2000" dirty="0" smtClean="0"/>
              <a:t>non-obese</a:t>
            </a:r>
          </a:p>
          <a:p>
            <a:pPr lvl="2" indent="-457200">
              <a:spcBef>
                <a:spcPts val="0"/>
              </a:spcBef>
            </a:pPr>
            <a:endParaRPr lang="en-US" sz="2000" dirty="0"/>
          </a:p>
          <a:p>
            <a:pPr lvl="2" indent="-457200">
              <a:spcBef>
                <a:spcPts val="0"/>
              </a:spcBef>
            </a:pPr>
            <a:endParaRPr lang="en-US" sz="2000" dirty="0" smtClean="0"/>
          </a:p>
          <a:p>
            <a:pPr lvl="0" indent="-457200">
              <a:spcBef>
                <a:spcPts val="0"/>
              </a:spcBef>
            </a:pPr>
            <a:r>
              <a:rPr lang="en-US" sz="2600" dirty="0"/>
              <a:t>49 obese non-diabetic </a:t>
            </a:r>
            <a:r>
              <a:rPr lang="en-US" sz="2600" dirty="0" smtClean="0"/>
              <a:t>patients</a:t>
            </a:r>
            <a:endParaRPr lang="en-US" sz="2600" dirty="0"/>
          </a:p>
          <a:p>
            <a:pPr lvl="1" indent="-457200">
              <a:spcBef>
                <a:spcPts val="0"/>
              </a:spcBef>
            </a:pPr>
            <a:r>
              <a:rPr lang="en-US" sz="2400" dirty="0"/>
              <a:t>30 (61.2%) men, 19 (38.8%) </a:t>
            </a:r>
            <a:r>
              <a:rPr lang="en-US" sz="2400" dirty="0" smtClean="0"/>
              <a:t>women</a:t>
            </a:r>
            <a:endParaRPr lang="en-US" sz="2400" dirty="0"/>
          </a:p>
          <a:p>
            <a:pPr lvl="1" indent="-457200">
              <a:spcBef>
                <a:spcPts val="0"/>
              </a:spcBef>
            </a:pPr>
            <a:r>
              <a:rPr lang="en-US" sz="2400" dirty="0"/>
              <a:t>21 (42.9%) black, 28 (57.1%) </a:t>
            </a:r>
            <a:r>
              <a:rPr lang="en-US" sz="2400" dirty="0" smtClean="0"/>
              <a:t>white</a:t>
            </a:r>
            <a:endParaRPr lang="en-US" sz="2400" dirty="0"/>
          </a:p>
          <a:p>
            <a:pPr lvl="1" indent="-457200">
              <a:spcBef>
                <a:spcPts val="0"/>
              </a:spcBef>
            </a:pPr>
            <a:r>
              <a:rPr lang="en-US" sz="2400" dirty="0"/>
              <a:t>Average BMI 34.6 kg/m2</a:t>
            </a:r>
          </a:p>
          <a:p>
            <a:pPr indent="-457200">
              <a:spcBef>
                <a:spcPts val="0"/>
              </a:spcBef>
            </a:pPr>
            <a:endParaRP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628650" y="533400"/>
            <a:ext cx="828675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Results- MSK </a:t>
            </a:r>
            <a:r>
              <a:rPr lang="en-US" b="1" dirty="0"/>
              <a:t>R</a:t>
            </a:r>
            <a:r>
              <a:rPr lang="en-US" sz="4400" b="1" i="0" u="none" strike="noStrike" cap="none" dirty="0">
                <a:solidFill>
                  <a:srgbClr val="0F406A"/>
                </a:solidFill>
                <a:sym typeface="Candara"/>
              </a:rPr>
              <a:t>adiologists’ </a:t>
            </a:r>
            <a:r>
              <a:rPr lang="en-US" b="1" dirty="0"/>
              <a:t>R</a:t>
            </a:r>
            <a:r>
              <a:rPr lang="en-US" sz="4400" b="1" i="0" u="none" strike="noStrike" cap="none" dirty="0">
                <a:solidFill>
                  <a:srgbClr val="0F406A"/>
                </a:solidFill>
                <a:sym typeface="Candara"/>
              </a:rPr>
              <a:t>eview</a:t>
            </a:r>
            <a:endParaRPr b="1" dirty="0"/>
          </a:p>
        </p:txBody>
      </p:sp>
      <p:sp>
        <p:nvSpPr>
          <p:cNvPr id="154" name="Google Shape;154;p28"/>
          <p:cNvSpPr txBox="1">
            <a:spLocks noGrp="1"/>
          </p:cNvSpPr>
          <p:nvPr>
            <p:ph type="body" idx="1"/>
          </p:nvPr>
        </p:nvSpPr>
        <p:spPr>
          <a:xfrm>
            <a:off x="628650" y="1371600"/>
            <a:ext cx="7886700" cy="4351338"/>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Candara"/>
              <a:buChar char="▪"/>
            </a:pPr>
            <a:endParaRPr lang="en-US" sz="2800" b="0" i="0" u="none" strike="noStrike" cap="none" dirty="0">
              <a:solidFill>
                <a:srgbClr val="000000"/>
              </a:solidFill>
              <a:latin typeface="Candara"/>
              <a:ea typeface="Candara"/>
              <a:cs typeface="Candara"/>
              <a:sym typeface="Candara"/>
            </a:endParaRPr>
          </a:p>
          <a:p>
            <a:pPr marL="457200" marR="0" lvl="0" indent="-457200" algn="l" rtl="0">
              <a:lnSpc>
                <a:spcPct val="90000"/>
              </a:lnSpc>
              <a:spcBef>
                <a:spcPts val="0"/>
              </a:spcBef>
              <a:spcAft>
                <a:spcPts val="0"/>
              </a:spcAft>
              <a:buClr>
                <a:srgbClr val="0F406A"/>
              </a:buClr>
              <a:buSzPts val="2800"/>
              <a:buFont typeface="Candara"/>
              <a:buChar char="▪"/>
            </a:pPr>
            <a:r>
              <a:rPr lang="en-US" sz="2600" dirty="0"/>
              <a:t>186 patients blindly reviewed by two MSK radiologists</a:t>
            </a:r>
          </a:p>
          <a:p>
            <a:pPr marL="0" marR="0" lvl="0" indent="0" algn="l" rtl="0">
              <a:lnSpc>
                <a:spcPct val="90000"/>
              </a:lnSpc>
              <a:spcBef>
                <a:spcPts val="0"/>
              </a:spcBef>
              <a:spcAft>
                <a:spcPts val="0"/>
              </a:spcAft>
              <a:buClr>
                <a:srgbClr val="0F406A"/>
              </a:buClr>
              <a:buSzPts val="2800"/>
              <a:buNone/>
            </a:pPr>
            <a:endParaRPr lang="en-US" sz="2600" dirty="0"/>
          </a:p>
          <a:p>
            <a:pPr marL="457200" marR="0" lvl="0" indent="-457200" algn="l" rtl="0">
              <a:lnSpc>
                <a:spcPct val="90000"/>
              </a:lnSpc>
              <a:spcBef>
                <a:spcPts val="0"/>
              </a:spcBef>
              <a:spcAft>
                <a:spcPts val="0"/>
              </a:spcAft>
              <a:buClr>
                <a:srgbClr val="0F406A"/>
              </a:buClr>
              <a:buSzPts val="2800"/>
              <a:buFont typeface="Candara"/>
              <a:buChar char="▪"/>
            </a:pPr>
            <a:r>
              <a:rPr lang="en-US" sz="2600" dirty="0"/>
              <a:t>Discrepant results present for 28 (15.1%) patients, requiring blind review by </a:t>
            </a:r>
            <a:r>
              <a:rPr lang="en-US" sz="2600" dirty="0" smtClean="0"/>
              <a:t>the third </a:t>
            </a:r>
            <a:r>
              <a:rPr lang="en-US" sz="2600" dirty="0"/>
              <a:t>MSK radiologist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Results- Type 2 Diabetic Patients</a:t>
            </a:r>
            <a:endParaRPr b="1" dirty="0"/>
          </a:p>
        </p:txBody>
      </p:sp>
      <p:sp>
        <p:nvSpPr>
          <p:cNvPr id="160" name="Google Shape;160;p29"/>
          <p:cNvSpPr txBox="1">
            <a:spLocks noGrp="1"/>
          </p:cNvSpPr>
          <p:nvPr>
            <p:ph type="body" idx="1"/>
          </p:nvPr>
        </p:nvSpPr>
        <p:spPr>
          <a:xfrm>
            <a:off x="628650" y="1524000"/>
            <a:ext cx="7886700" cy="4351338"/>
          </a:xfrm>
          <a:prstGeom prst="rect">
            <a:avLst/>
          </a:prstGeom>
          <a:noFill/>
          <a:ln>
            <a:noFill/>
          </a:ln>
        </p:spPr>
        <p:txBody>
          <a:bodyPr spcFirstLastPara="1" wrap="square" lIns="45700" tIns="45700" rIns="45700" bIns="45700" anchor="t" anchorCtr="0">
            <a:noAutofit/>
          </a:bodyPr>
          <a:lstStyle/>
          <a:p>
            <a:pPr indent="-457200">
              <a:spcBef>
                <a:spcPts val="0"/>
              </a:spcBef>
            </a:pPr>
            <a:r>
              <a:rPr lang="en-US" sz="2600" b="0" i="0" u="none" strike="noStrike" cap="none" dirty="0" smtClean="0">
                <a:solidFill>
                  <a:srgbClr val="000000"/>
                </a:solidFill>
                <a:sym typeface="Candara"/>
              </a:rPr>
              <a:t>Consensus diagnosis of </a:t>
            </a:r>
            <a:r>
              <a:rPr lang="en-US" sz="2600" dirty="0" smtClean="0"/>
              <a:t>‘definite diabetes’, based on brightness of the deltoid muscle on US, proved a </a:t>
            </a:r>
            <a:r>
              <a:rPr lang="en-US" sz="2600" b="1" dirty="0" smtClean="0"/>
              <a:t>powerful predictor of positive diabetes status</a:t>
            </a:r>
            <a:endParaRPr lang="en-US" sz="2600" dirty="0" smtClean="0"/>
          </a:p>
          <a:p>
            <a:pPr indent="-457200">
              <a:spcBef>
                <a:spcPts val="0"/>
              </a:spcBef>
            </a:pPr>
            <a:endParaRPr lang="en-US" sz="2600" dirty="0" smtClean="0"/>
          </a:p>
          <a:p>
            <a:pPr indent="-457200">
              <a:spcBef>
                <a:spcPts val="0"/>
              </a:spcBef>
            </a:pPr>
            <a:r>
              <a:rPr lang="en-US" sz="2600" b="0" i="0" u="none" strike="noStrike" cap="none" dirty="0" smtClean="0">
                <a:solidFill>
                  <a:srgbClr val="000000"/>
                </a:solidFill>
                <a:sym typeface="Candara"/>
              </a:rPr>
              <a:t>Radiologists correctly predicted diabetes in 70 of 79 patients, or 89 percent (positive predictive value)</a:t>
            </a:r>
          </a:p>
          <a:p>
            <a:pPr indent="-457200">
              <a:spcBef>
                <a:spcPts val="0"/>
              </a:spcBef>
            </a:pPr>
            <a:endParaRPr lang="en-US" sz="2600" b="0" i="0" u="none" strike="noStrike" cap="none" dirty="0" smtClean="0">
              <a:solidFill>
                <a:srgbClr val="000000"/>
              </a:solidFill>
              <a:sym typeface="Candara"/>
            </a:endParaRPr>
          </a:p>
          <a:p>
            <a:pPr indent="-457200">
              <a:spcBef>
                <a:spcPts val="0"/>
              </a:spcBef>
            </a:pPr>
            <a:r>
              <a:rPr lang="en-US" sz="2600" dirty="0" smtClean="0"/>
              <a:t>Radiologists correctly designated diabetic patients as ‘suspected’ or ‘definite diabetes’ in 106 of 137 patients, or 77 percent (sensitivity)</a:t>
            </a:r>
            <a:endParaRPr lang="en-US" sz="2600" b="0" i="0" u="none" strike="noStrike" cap="none" dirty="0" smtClean="0">
              <a:solidFill>
                <a:srgbClr val="000000"/>
              </a:solidFill>
              <a:sym typeface="Candar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783197433"/>
              </p:ext>
            </p:extLst>
          </p:nvPr>
        </p:nvGraphicFramePr>
        <p:xfrm>
          <a:off x="381000" y="0"/>
          <a:ext cx="8305800"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875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ChangeAspect="1"/>
          </p:cNvGraphicFramePr>
          <p:nvPr>
            <p:extLst>
              <p:ext uri="{D42A27DB-BD31-4B8C-83A1-F6EECF244321}">
                <p14:modId xmlns:p14="http://schemas.microsoft.com/office/powerpoint/2010/main" val="4147252572"/>
              </p:ext>
            </p:extLst>
          </p:nvPr>
        </p:nvGraphicFramePr>
        <p:xfrm>
          <a:off x="685800" y="-152400"/>
          <a:ext cx="7772400" cy="57767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62100" y="5208885"/>
            <a:ext cx="6019800" cy="769441"/>
          </a:xfrm>
          <a:prstGeom prst="rect">
            <a:avLst/>
          </a:prstGeom>
          <a:noFill/>
        </p:spPr>
        <p:txBody>
          <a:bodyPr wrap="square" rtlCol="0">
            <a:spAutoFit/>
          </a:bodyPr>
          <a:lstStyle/>
          <a:p>
            <a:pPr lvl="2" indent="-457200" algn="ctr"/>
            <a:r>
              <a:rPr lang="en-US" sz="2200" dirty="0" smtClean="0">
                <a:latin typeface="Candara" panose="020E0502030303020204" pitchFamily="34" charset="0"/>
              </a:rPr>
              <a:t>106 </a:t>
            </a:r>
            <a:r>
              <a:rPr lang="en-US" sz="2200" dirty="0">
                <a:latin typeface="Candara" panose="020E0502030303020204" pitchFamily="34" charset="0"/>
              </a:rPr>
              <a:t>of 137 diabetics designated ‘suspected’ or ‘definite diabetes’</a:t>
            </a:r>
          </a:p>
        </p:txBody>
      </p:sp>
    </p:spTree>
    <p:extLst>
      <p:ext uri="{BB962C8B-B14F-4D97-AF65-F5344CB8AC3E}">
        <p14:creationId xmlns:p14="http://schemas.microsoft.com/office/powerpoint/2010/main" val="361732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Results- Pre-Diabetic Patients</a:t>
            </a:r>
            <a:endParaRPr b="1" dirty="0"/>
          </a:p>
        </p:txBody>
      </p:sp>
      <p:sp>
        <p:nvSpPr>
          <p:cNvPr id="166" name="Google Shape;166;p30"/>
          <p:cNvSpPr txBox="1">
            <a:spLocks noGrp="1"/>
          </p:cNvSpPr>
          <p:nvPr>
            <p:ph type="body" idx="1"/>
          </p:nvPr>
        </p:nvSpPr>
        <p:spPr>
          <a:xfrm>
            <a:off x="609600" y="1905000"/>
            <a:ext cx="7886700" cy="3352800"/>
          </a:xfrm>
          <a:prstGeom prst="rect">
            <a:avLst/>
          </a:prstGeom>
          <a:noFill/>
          <a:ln>
            <a:noFill/>
          </a:ln>
        </p:spPr>
        <p:txBody>
          <a:bodyPr spcFirstLastPara="1" wrap="square" lIns="45700" tIns="45700" rIns="45700" bIns="45700" anchor="t" anchorCtr="0">
            <a:noAutofit/>
          </a:bodyPr>
          <a:lstStyle/>
          <a:p>
            <a:pPr indent="-457200">
              <a:spcBef>
                <a:spcPts val="0"/>
              </a:spcBef>
            </a:pPr>
            <a:r>
              <a:rPr lang="en-US" sz="2600" dirty="0" smtClean="0"/>
              <a:t>A bright deltoid </a:t>
            </a:r>
            <a:r>
              <a:rPr lang="en-US" sz="2600" dirty="0"/>
              <a:t>muscle on US was also a </a:t>
            </a:r>
            <a:r>
              <a:rPr lang="en-US" sz="2600" b="1" dirty="0"/>
              <a:t>powerful predictor of </a:t>
            </a:r>
            <a:r>
              <a:rPr lang="en-US" sz="2600" b="1" dirty="0" smtClean="0"/>
              <a:t>pre-diabetes</a:t>
            </a:r>
          </a:p>
          <a:p>
            <a:pPr indent="-457200">
              <a:spcBef>
                <a:spcPts val="0"/>
              </a:spcBef>
            </a:pPr>
            <a:endParaRPr lang="en-US" sz="2600" b="1" dirty="0" smtClean="0"/>
          </a:p>
          <a:p>
            <a:pPr indent="-457200">
              <a:spcBef>
                <a:spcPts val="0"/>
              </a:spcBef>
            </a:pPr>
            <a:r>
              <a:rPr lang="en-US" sz="2600" dirty="0" smtClean="0"/>
              <a:t>Consensus diagnosis of ‘suspected’ or ‘definite diabetes’ was predicted in 13 of 13 pre-diabetics, or 100 percent (sensitivity)</a:t>
            </a:r>
            <a:endParaRPr 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Results- Obese Non-Diabetic </a:t>
            </a:r>
            <a:r>
              <a:rPr lang="en-US" b="1" dirty="0"/>
              <a:t>P</a:t>
            </a:r>
            <a:r>
              <a:rPr lang="en-US" sz="4400" b="1" i="0" u="none" strike="noStrike" cap="none" dirty="0">
                <a:solidFill>
                  <a:srgbClr val="0F406A"/>
                </a:solidFill>
                <a:sym typeface="Candara"/>
              </a:rPr>
              <a:t>atients</a:t>
            </a:r>
            <a:endParaRPr b="1" dirty="0"/>
          </a:p>
        </p:txBody>
      </p:sp>
      <p:sp>
        <p:nvSpPr>
          <p:cNvPr id="172" name="Google Shape;172;p31"/>
          <p:cNvSpPr txBox="1">
            <a:spLocks noGrp="1"/>
          </p:cNvSpPr>
          <p:nvPr>
            <p:ph type="body" idx="1"/>
          </p:nvPr>
        </p:nvSpPr>
        <p:spPr>
          <a:xfrm>
            <a:off x="628650" y="1981200"/>
            <a:ext cx="7886700" cy="4351338"/>
          </a:xfrm>
          <a:prstGeom prst="rect">
            <a:avLst/>
          </a:prstGeom>
          <a:noFill/>
          <a:ln>
            <a:noFill/>
          </a:ln>
        </p:spPr>
        <p:txBody>
          <a:bodyPr spcFirstLastPara="1" wrap="square" lIns="45700" tIns="45700" rIns="45700" bIns="45700" anchor="t" anchorCtr="0">
            <a:noAutofit/>
          </a:bodyPr>
          <a:lstStyle/>
          <a:p>
            <a:pPr indent="-457200"/>
            <a:r>
              <a:rPr lang="en-US" sz="2600" dirty="0"/>
              <a:t>MSK radiologists appropriately withheld diagnosis of ‘definite diabetes</a:t>
            </a:r>
            <a:r>
              <a:rPr lang="en-US" sz="2600" dirty="0" smtClean="0"/>
              <a:t>’ for 40 of 49 obese </a:t>
            </a:r>
            <a:r>
              <a:rPr lang="en-US" sz="2600" dirty="0"/>
              <a:t>non-diabetic </a:t>
            </a:r>
            <a:r>
              <a:rPr lang="en-US" sz="2600" dirty="0" smtClean="0"/>
              <a:t>patients, or 82 percent (specificity)</a:t>
            </a:r>
          </a:p>
          <a:p>
            <a:pPr indent="-457200"/>
            <a:endParaRPr lang="en-US" sz="2000" b="0" i="0" u="none" strike="noStrike" cap="none" dirty="0">
              <a:solidFill>
                <a:srgbClr val="000000"/>
              </a:solidFill>
              <a:sym typeface="Candara"/>
            </a:endParaRPr>
          </a:p>
          <a:p>
            <a:pPr indent="-457200">
              <a:spcBef>
                <a:spcPts val="0"/>
              </a:spcBef>
            </a:pPr>
            <a:r>
              <a:rPr lang="en-US" sz="2600" dirty="0"/>
              <a:t>BMI cannot solely explain the </a:t>
            </a:r>
            <a:r>
              <a:rPr lang="en-US" sz="2600" dirty="0" smtClean="0"/>
              <a:t>bright </a:t>
            </a:r>
            <a:r>
              <a:rPr lang="en-US" sz="2600" dirty="0"/>
              <a:t>deltoid muscle on US</a:t>
            </a:r>
          </a:p>
          <a:p>
            <a:pPr indent="-457200">
              <a:spcBef>
                <a:spcPts val="0"/>
              </a:spcBef>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Discussion- Ultrasound to Diagnose Diabetes?</a:t>
            </a:r>
            <a:endParaRPr b="1" dirty="0"/>
          </a:p>
        </p:txBody>
      </p:sp>
      <p:sp>
        <p:nvSpPr>
          <p:cNvPr id="178" name="Google Shape;178;p32"/>
          <p:cNvSpPr txBox="1">
            <a:spLocks noGrp="1"/>
          </p:cNvSpPr>
          <p:nvPr>
            <p:ph type="body" idx="1"/>
          </p:nvPr>
        </p:nvSpPr>
        <p:spPr>
          <a:xfrm>
            <a:off x="628650" y="1825625"/>
            <a:ext cx="7886700" cy="4351338"/>
          </a:xfrm>
          <a:prstGeom prst="rect">
            <a:avLst/>
          </a:prstGeom>
          <a:noFill/>
          <a:ln>
            <a:noFill/>
          </a:ln>
        </p:spPr>
        <p:txBody>
          <a:bodyPr spcFirstLastPara="1" wrap="square" lIns="45700" tIns="45700" rIns="45700" bIns="45700" anchor="t" anchorCtr="0">
            <a:noAutofit/>
          </a:bodyPr>
          <a:lstStyle/>
          <a:p>
            <a:pPr marL="452627" marR="0" lvl="0" indent="-452627" algn="l" rtl="0">
              <a:lnSpc>
                <a:spcPct val="90000"/>
              </a:lnSpc>
              <a:spcBef>
                <a:spcPts val="0"/>
              </a:spcBef>
              <a:spcAft>
                <a:spcPts val="0"/>
              </a:spcAft>
              <a:buClr>
                <a:srgbClr val="0F406A"/>
              </a:buClr>
              <a:buSzPts val="2700"/>
              <a:buFont typeface="Candara"/>
              <a:buChar char="▪"/>
            </a:pPr>
            <a:r>
              <a:rPr lang="en-US" sz="2600" dirty="0"/>
              <a:t>F</a:t>
            </a:r>
            <a:r>
              <a:rPr lang="en-US" sz="2600" b="0" i="0" u="none" strike="noStrike" cap="none" dirty="0">
                <a:solidFill>
                  <a:srgbClr val="000000"/>
                </a:solidFill>
                <a:sym typeface="Candara"/>
              </a:rPr>
              <a:t>irst large study demonstrating increased </a:t>
            </a:r>
            <a:r>
              <a:rPr lang="en-US" sz="2600" b="0" i="0" u="none" strike="noStrike" cap="none" dirty="0" smtClean="0">
                <a:solidFill>
                  <a:srgbClr val="000000"/>
                </a:solidFill>
                <a:sym typeface="Candara"/>
              </a:rPr>
              <a:t>brightness (</a:t>
            </a:r>
            <a:r>
              <a:rPr lang="en-US" sz="2600" b="0" i="0" u="none" strike="noStrike" cap="none" dirty="0" err="1" smtClean="0">
                <a:solidFill>
                  <a:srgbClr val="000000"/>
                </a:solidFill>
                <a:sym typeface="Candara"/>
              </a:rPr>
              <a:t>echogenicity</a:t>
            </a:r>
            <a:r>
              <a:rPr lang="en-US" sz="2600" b="0" i="0" u="none" strike="noStrike" cap="none" dirty="0" smtClean="0">
                <a:solidFill>
                  <a:srgbClr val="000000"/>
                </a:solidFill>
                <a:sym typeface="Candara"/>
              </a:rPr>
              <a:t>) </a:t>
            </a:r>
            <a:r>
              <a:rPr lang="en-US" sz="2600" b="0" i="0" u="none" strike="noStrike" cap="none" dirty="0">
                <a:solidFill>
                  <a:srgbClr val="000000"/>
                </a:solidFill>
                <a:sym typeface="Candara"/>
              </a:rPr>
              <a:t>of the deltoid muscle as a strong predictor of type 2 diabetes</a:t>
            </a:r>
          </a:p>
          <a:p>
            <a:pPr marL="452627" marR="0" lvl="0" indent="-452627" algn="l" rtl="0">
              <a:lnSpc>
                <a:spcPct val="90000"/>
              </a:lnSpc>
              <a:spcBef>
                <a:spcPts val="900"/>
              </a:spcBef>
              <a:spcAft>
                <a:spcPts val="0"/>
              </a:spcAft>
              <a:buClr>
                <a:srgbClr val="0F406A"/>
              </a:buClr>
              <a:buSzPts val="2700"/>
              <a:buFont typeface="Candara"/>
              <a:buChar char="▪"/>
            </a:pPr>
            <a:r>
              <a:rPr lang="en-US" sz="2600" dirty="0"/>
              <a:t>With i</a:t>
            </a:r>
            <a:r>
              <a:rPr lang="en-US" sz="2600" b="0" i="0" u="none" strike="noStrike" cap="none" dirty="0">
                <a:solidFill>
                  <a:srgbClr val="000000"/>
                </a:solidFill>
                <a:sym typeface="Candara"/>
              </a:rPr>
              <a:t>ncreasing utilization of MSK </a:t>
            </a:r>
            <a:r>
              <a:rPr lang="en-US" sz="2600" b="0" i="0" u="none" strike="noStrike" cap="none" dirty="0" smtClean="0">
                <a:solidFill>
                  <a:srgbClr val="000000"/>
                </a:solidFill>
                <a:sym typeface="Candara"/>
              </a:rPr>
              <a:t>US, </a:t>
            </a:r>
            <a:r>
              <a:rPr lang="en-US" sz="2600" b="0" i="0" u="none" strike="noStrike" cap="none" dirty="0">
                <a:solidFill>
                  <a:srgbClr val="000000"/>
                </a:solidFill>
                <a:sym typeface="Candara"/>
              </a:rPr>
              <a:t>there is new opportunity </a:t>
            </a:r>
            <a:r>
              <a:rPr lang="en-US" sz="2600" dirty="0"/>
              <a:t>for detection of undiagnosed type 2 diabetes </a:t>
            </a:r>
          </a:p>
          <a:p>
            <a:pPr lvl="1" indent="-457200"/>
            <a:r>
              <a:rPr lang="en-US" sz="2400" dirty="0"/>
              <a:t>Nearly one in four diabetic </a:t>
            </a:r>
            <a:r>
              <a:rPr lang="en-US" sz="2400" dirty="0" smtClean="0"/>
              <a:t>individuals in </a:t>
            </a:r>
            <a:r>
              <a:rPr lang="en-US" sz="2400" dirty="0"/>
              <a:t>America are left undiagnosed</a:t>
            </a:r>
            <a:r>
              <a:rPr lang="en-US" sz="2400" baseline="30000" dirty="0"/>
              <a:t>4</a:t>
            </a:r>
            <a:endParaRPr lang="en-US" sz="2400" dirty="0"/>
          </a:p>
          <a:p>
            <a:pPr lvl="1" indent="-457200"/>
            <a:r>
              <a:rPr lang="en-US" sz="2400" dirty="0"/>
              <a:t>Anecdotally, at our institution this has resulted in new diagnoses of diabetes</a:t>
            </a:r>
          </a:p>
          <a:p>
            <a:pPr lvl="1" indent="-457200"/>
            <a:endParaRPr lang="en-US" dirty="0"/>
          </a:p>
          <a:p>
            <a:pPr marL="909827" lvl="1" indent="-452627">
              <a:spcBef>
                <a:spcPts val="900"/>
              </a:spcBef>
              <a:buSzPts val="2700"/>
              <a:buFont typeface="Candara"/>
              <a:buChar char="▪"/>
            </a:pPr>
            <a:endParaRPr lang="en-US" sz="2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Introduction</a:t>
            </a:r>
            <a:endParaRPr b="1" dirty="0"/>
          </a:p>
        </p:txBody>
      </p:sp>
      <p:sp>
        <p:nvSpPr>
          <p:cNvPr id="65" name="Google Shape;65;p14"/>
          <p:cNvSpPr txBox="1">
            <a:spLocks noGrp="1"/>
          </p:cNvSpPr>
          <p:nvPr>
            <p:ph type="body" idx="1"/>
          </p:nvPr>
        </p:nvSpPr>
        <p:spPr>
          <a:xfrm>
            <a:off x="628650" y="1365912"/>
            <a:ext cx="7886700" cy="4191000"/>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Candara"/>
              <a:buChar char="▪"/>
            </a:pPr>
            <a:r>
              <a:rPr lang="en-US" sz="2600" dirty="0"/>
              <a:t>M</a:t>
            </a:r>
            <a:r>
              <a:rPr lang="en-US" sz="2600" b="0" i="0" u="none" strike="noStrike" cap="none" dirty="0">
                <a:solidFill>
                  <a:srgbClr val="000000"/>
                </a:solidFill>
                <a:sym typeface="Candara"/>
              </a:rPr>
              <a:t>usculoskeletal ultrasound (MSK US) use has significantly increased over the past two decades</a:t>
            </a:r>
            <a:r>
              <a:rPr lang="en-US" sz="2600" b="0" i="0" u="none" strike="noStrike" cap="none" baseline="30000" dirty="0">
                <a:solidFill>
                  <a:srgbClr val="000000"/>
                </a:solidFill>
                <a:sym typeface="Candara"/>
              </a:rPr>
              <a:t>1</a:t>
            </a:r>
          </a:p>
          <a:p>
            <a:pPr marL="457200" marR="0" lvl="0" indent="-457200" algn="l" rtl="0">
              <a:lnSpc>
                <a:spcPct val="90000"/>
              </a:lnSpc>
              <a:spcBef>
                <a:spcPts val="0"/>
              </a:spcBef>
              <a:spcAft>
                <a:spcPts val="0"/>
              </a:spcAft>
              <a:buClr>
                <a:srgbClr val="0F406A"/>
              </a:buClr>
              <a:buSzPts val="2800"/>
              <a:buFont typeface="Candara"/>
              <a:buChar char="▪"/>
            </a:pPr>
            <a:endParaRPr lang="en-US" sz="2600" b="0" i="0" u="none" strike="noStrike" cap="none" dirty="0">
              <a:solidFill>
                <a:srgbClr val="000000"/>
              </a:solidFill>
              <a:sym typeface="Candara"/>
            </a:endParaRPr>
          </a:p>
          <a:p>
            <a:pPr marL="457200" marR="0" lvl="0" indent="-457200" algn="l" rtl="0">
              <a:lnSpc>
                <a:spcPct val="90000"/>
              </a:lnSpc>
              <a:spcBef>
                <a:spcPts val="1000"/>
              </a:spcBef>
              <a:spcAft>
                <a:spcPts val="0"/>
              </a:spcAft>
              <a:buClr>
                <a:srgbClr val="0F406A"/>
              </a:buClr>
              <a:buSzPts val="2800"/>
              <a:buFont typeface="Candara"/>
              <a:buChar char="▪"/>
            </a:pPr>
            <a:r>
              <a:rPr lang="en-US" sz="2600" dirty="0" smtClean="0"/>
              <a:t>Ultrasound can be used to diagnose sources of pain in the shoulder </a:t>
            </a:r>
            <a:r>
              <a:rPr lang="en-US" sz="2600" b="0" i="0" u="none" strike="noStrike" cap="none" baseline="30000" dirty="0" smtClean="0">
                <a:solidFill>
                  <a:srgbClr val="000000"/>
                </a:solidFill>
                <a:sym typeface="Candara"/>
              </a:rPr>
              <a:t>2,3</a:t>
            </a:r>
            <a:br>
              <a:rPr lang="en-US" sz="2600" b="0" i="0" u="none" strike="noStrike" cap="none" baseline="30000" dirty="0" smtClean="0">
                <a:solidFill>
                  <a:srgbClr val="000000"/>
                </a:solidFill>
                <a:sym typeface="Candara"/>
              </a:rPr>
            </a:br>
            <a:endParaRPr sz="2600" dirty="0"/>
          </a:p>
          <a:p>
            <a:pPr marL="457200" marR="0" lvl="0" indent="-457200" algn="l" rtl="0">
              <a:lnSpc>
                <a:spcPct val="90000"/>
              </a:lnSpc>
              <a:spcBef>
                <a:spcPts val="1000"/>
              </a:spcBef>
              <a:spcAft>
                <a:spcPts val="0"/>
              </a:spcAft>
              <a:buClr>
                <a:srgbClr val="0F406A"/>
              </a:buClr>
              <a:buSzPts val="2800"/>
              <a:buFont typeface="Candara"/>
              <a:buChar char="▪"/>
            </a:pPr>
            <a:r>
              <a:rPr lang="en-US" sz="2600" dirty="0"/>
              <a:t>L</a:t>
            </a:r>
            <a:r>
              <a:rPr lang="en-US" sz="2600" b="0" i="0" u="none" strike="noStrike" cap="none" dirty="0">
                <a:solidFill>
                  <a:srgbClr val="000000"/>
                </a:solidFill>
                <a:sym typeface="Candara"/>
              </a:rPr>
              <a:t>ower cost, </a:t>
            </a:r>
            <a:r>
              <a:rPr lang="en-US" sz="2600" b="0" i="0" u="none" strike="noStrike" cap="none" dirty="0" smtClean="0">
                <a:solidFill>
                  <a:srgbClr val="000000"/>
                </a:solidFill>
                <a:sym typeface="Candara"/>
              </a:rPr>
              <a:t>high accessibility</a:t>
            </a:r>
            <a:r>
              <a:rPr lang="en-US" sz="2600" b="0" i="0" u="none" strike="noStrike" cap="none" dirty="0">
                <a:solidFill>
                  <a:srgbClr val="000000"/>
                </a:solidFill>
                <a:sym typeface="Candara"/>
              </a:rPr>
              <a:t>, and </a:t>
            </a:r>
            <a:r>
              <a:rPr lang="en-US" sz="2600" b="0" i="0" u="none" strike="noStrike" cap="none" dirty="0" smtClean="0">
                <a:solidFill>
                  <a:srgbClr val="000000"/>
                </a:solidFill>
                <a:sym typeface="Candara"/>
              </a:rPr>
              <a:t>the </a:t>
            </a:r>
            <a:r>
              <a:rPr lang="en-US" sz="2600" dirty="0" smtClean="0"/>
              <a:t>opportunity </a:t>
            </a:r>
            <a:r>
              <a:rPr lang="en-US" sz="2600" dirty="0"/>
              <a:t>for direct </a:t>
            </a:r>
            <a:r>
              <a:rPr lang="en-US" sz="2600" dirty="0" smtClean="0"/>
              <a:t>interaction with patients are reasons it has become the test of choice at multiple institutions</a:t>
            </a:r>
            <a:endParaRPr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Discussion- Ultrasound to Diagnose </a:t>
            </a:r>
            <a:r>
              <a:rPr lang="en-US" b="1" dirty="0"/>
              <a:t>P</a:t>
            </a:r>
            <a:r>
              <a:rPr lang="en-US" sz="4400" b="1" i="0" u="none" strike="noStrike" cap="none" dirty="0">
                <a:solidFill>
                  <a:srgbClr val="0F406A"/>
                </a:solidFill>
                <a:sym typeface="Candara"/>
              </a:rPr>
              <a:t>re-Diabetes?</a:t>
            </a:r>
            <a:endParaRPr b="1" dirty="0"/>
          </a:p>
        </p:txBody>
      </p:sp>
      <p:sp>
        <p:nvSpPr>
          <p:cNvPr id="184" name="Google Shape;184;p33"/>
          <p:cNvSpPr txBox="1">
            <a:spLocks noGrp="1"/>
          </p:cNvSpPr>
          <p:nvPr>
            <p:ph type="body" idx="1"/>
          </p:nvPr>
        </p:nvSpPr>
        <p:spPr>
          <a:xfrm>
            <a:off x="628650" y="2057400"/>
            <a:ext cx="7886700" cy="4351338"/>
          </a:xfrm>
          <a:prstGeom prst="rect">
            <a:avLst/>
          </a:prstGeom>
          <a:noFill/>
          <a:ln>
            <a:noFill/>
          </a:ln>
        </p:spPr>
        <p:txBody>
          <a:bodyPr spcFirstLastPara="1" wrap="square" lIns="45700" tIns="45700" rIns="45700" bIns="45700" anchor="t" anchorCtr="0">
            <a:noAutofit/>
          </a:bodyPr>
          <a:lstStyle/>
          <a:p>
            <a:pPr marL="438911" marR="0" lvl="0" indent="-438911" algn="l" rtl="0">
              <a:lnSpc>
                <a:spcPct val="90000"/>
              </a:lnSpc>
              <a:spcBef>
                <a:spcPts val="0"/>
              </a:spcBef>
              <a:spcAft>
                <a:spcPts val="0"/>
              </a:spcAft>
              <a:buClr>
                <a:srgbClr val="0F406A"/>
              </a:buClr>
              <a:buSzPts val="2688"/>
              <a:buFont typeface="Candara"/>
              <a:buChar char="▪"/>
            </a:pPr>
            <a:r>
              <a:rPr lang="en-US" sz="2600" dirty="0"/>
              <a:t>S</a:t>
            </a:r>
            <a:r>
              <a:rPr lang="en-US" sz="2600" b="0" i="0" u="none" strike="noStrike" cap="none" dirty="0">
                <a:solidFill>
                  <a:srgbClr val="000000"/>
                </a:solidFill>
                <a:sym typeface="Candara"/>
              </a:rPr>
              <a:t>tudy showed that increased </a:t>
            </a:r>
            <a:r>
              <a:rPr lang="en-US" sz="2600" b="0" i="0" u="none" strike="noStrike" cap="none" dirty="0" smtClean="0">
                <a:solidFill>
                  <a:srgbClr val="000000"/>
                </a:solidFill>
                <a:sym typeface="Candara"/>
              </a:rPr>
              <a:t>brightness of </a:t>
            </a:r>
            <a:r>
              <a:rPr lang="en-US" sz="2600" b="0" i="0" u="none" strike="noStrike" cap="none" dirty="0">
                <a:solidFill>
                  <a:srgbClr val="000000"/>
                </a:solidFill>
                <a:sym typeface="Candara"/>
              </a:rPr>
              <a:t>the deltoid muscle can be used to detect early insulin resistance or pre-diabetes</a:t>
            </a:r>
            <a:endParaRPr sz="2600" dirty="0"/>
          </a:p>
          <a:p>
            <a:pPr lvl="1" indent="-457200"/>
            <a:r>
              <a:rPr lang="en-US" sz="2400" dirty="0"/>
              <a:t>An estimated 84.1 million American adults are pre-diabetic </a:t>
            </a:r>
          </a:p>
          <a:p>
            <a:pPr lvl="2" indent="-457200"/>
            <a:r>
              <a:rPr lang="en-US" sz="2000" dirty="0"/>
              <a:t>90% are completely unaware of their pre-diabetic status</a:t>
            </a:r>
            <a:r>
              <a:rPr lang="en-US" sz="2000" baseline="30000" dirty="0"/>
              <a:t>4,10</a:t>
            </a:r>
            <a:endParaRPr sz="2000" dirty="0"/>
          </a:p>
          <a:p>
            <a:pPr lvl="1" indent="-457200"/>
            <a:r>
              <a:rPr lang="en-US" sz="2400" dirty="0"/>
              <a:t>Earlier identification could help delay or halt progression of disease</a:t>
            </a:r>
            <a:endParaRP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628650" y="304800"/>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Discussion- </a:t>
            </a:r>
            <a:r>
              <a:rPr lang="en-US" sz="4400" b="1" i="0" u="none" strike="noStrike" cap="none" dirty="0" smtClean="0">
                <a:solidFill>
                  <a:srgbClr val="0F406A"/>
                </a:solidFill>
                <a:sym typeface="Candara"/>
              </a:rPr>
              <a:t>Fat </a:t>
            </a:r>
            <a:r>
              <a:rPr lang="en-US" sz="4400" b="1" i="0" u="none" strike="noStrike" cap="none" dirty="0">
                <a:solidFill>
                  <a:srgbClr val="0F406A"/>
                </a:solidFill>
                <a:sym typeface="Candara"/>
              </a:rPr>
              <a:t>Infiltration</a:t>
            </a:r>
            <a:endParaRPr b="1" dirty="0"/>
          </a:p>
        </p:txBody>
      </p:sp>
      <p:sp>
        <p:nvSpPr>
          <p:cNvPr id="190" name="Google Shape;190;p34"/>
          <p:cNvSpPr txBox="1">
            <a:spLocks noGrp="1"/>
          </p:cNvSpPr>
          <p:nvPr>
            <p:ph type="body" idx="1"/>
          </p:nvPr>
        </p:nvSpPr>
        <p:spPr>
          <a:xfrm>
            <a:off x="628650" y="1447800"/>
            <a:ext cx="7886700" cy="4351338"/>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Candara"/>
              <a:buChar char="▪"/>
            </a:pPr>
            <a:r>
              <a:rPr lang="en-US" sz="2600" b="0" i="0" u="none" strike="noStrike" cap="none" dirty="0">
                <a:solidFill>
                  <a:srgbClr val="000000"/>
                </a:solidFill>
                <a:sym typeface="Candara"/>
              </a:rPr>
              <a:t>Studies have shown that </a:t>
            </a:r>
            <a:r>
              <a:rPr lang="en-US" sz="2600" b="0" i="0" u="none" strike="noStrike" cap="none" dirty="0" smtClean="0">
                <a:solidFill>
                  <a:srgbClr val="000000"/>
                </a:solidFill>
                <a:sym typeface="Candara"/>
              </a:rPr>
              <a:t>US can </a:t>
            </a:r>
            <a:r>
              <a:rPr lang="en-US" sz="2600" b="0" i="0" u="none" strike="noStrike" cap="none" dirty="0">
                <a:solidFill>
                  <a:srgbClr val="000000"/>
                </a:solidFill>
                <a:sym typeface="Candara"/>
              </a:rPr>
              <a:t>be used to detect </a:t>
            </a:r>
            <a:r>
              <a:rPr lang="en-US" sz="2600" b="0" i="0" u="none" strike="noStrike" cap="none" dirty="0" smtClean="0">
                <a:solidFill>
                  <a:srgbClr val="000000"/>
                </a:solidFill>
                <a:sym typeface="Candara"/>
              </a:rPr>
              <a:t>increased fat in </a:t>
            </a:r>
            <a:r>
              <a:rPr lang="en-US" sz="2600" b="0" i="0" u="none" strike="noStrike" cap="none" dirty="0">
                <a:solidFill>
                  <a:srgbClr val="000000"/>
                </a:solidFill>
                <a:sym typeface="Candara"/>
              </a:rPr>
              <a:t>muscle</a:t>
            </a:r>
            <a:r>
              <a:rPr lang="en-US" sz="2600" b="0" i="0" u="none" strike="noStrike" cap="none" baseline="30000" dirty="0">
                <a:solidFill>
                  <a:srgbClr val="000000"/>
                </a:solidFill>
                <a:sym typeface="Candara"/>
              </a:rPr>
              <a:t>16-18</a:t>
            </a:r>
            <a:endParaRPr lang="en-US" sz="2600" b="0" i="0" u="none" strike="noStrike" cap="none" dirty="0">
              <a:solidFill>
                <a:srgbClr val="000000"/>
              </a:solidFill>
              <a:sym typeface="Candara"/>
            </a:endParaRPr>
          </a:p>
          <a:p>
            <a:pPr marL="457200" marR="0" lvl="0" indent="-457200" algn="l" rtl="0">
              <a:lnSpc>
                <a:spcPct val="90000"/>
              </a:lnSpc>
              <a:spcBef>
                <a:spcPts val="0"/>
              </a:spcBef>
              <a:spcAft>
                <a:spcPts val="0"/>
              </a:spcAft>
              <a:buClr>
                <a:srgbClr val="0F406A"/>
              </a:buClr>
              <a:buSzPts val="2800"/>
              <a:buFont typeface="Candara"/>
              <a:buChar char="▪"/>
            </a:pPr>
            <a:endParaRPr sz="2600" dirty="0"/>
          </a:p>
          <a:p>
            <a:pPr marL="457200" marR="0" lvl="0" indent="-457200" algn="l" rtl="0">
              <a:lnSpc>
                <a:spcPct val="90000"/>
              </a:lnSpc>
              <a:spcBef>
                <a:spcPts val="1000"/>
              </a:spcBef>
              <a:spcAft>
                <a:spcPts val="0"/>
              </a:spcAft>
              <a:buClr>
                <a:srgbClr val="0F406A"/>
              </a:buClr>
              <a:buSzPts val="2800"/>
              <a:buFont typeface="Candara"/>
              <a:buChar char="▪"/>
            </a:pPr>
            <a:r>
              <a:rPr lang="en-US" sz="2600" b="0" i="0" u="none" strike="noStrike" cap="none" dirty="0">
                <a:solidFill>
                  <a:srgbClr val="000000"/>
                </a:solidFill>
                <a:sym typeface="Candara"/>
              </a:rPr>
              <a:t>Other studies have shown that diabetic individuals are more likely to be obese and have increased </a:t>
            </a:r>
            <a:r>
              <a:rPr lang="en-US" sz="2600" b="0" i="0" u="none" strike="noStrike" cap="none" dirty="0" smtClean="0">
                <a:solidFill>
                  <a:srgbClr val="000000"/>
                </a:solidFill>
                <a:sym typeface="Candara"/>
              </a:rPr>
              <a:t>fat in muscle</a:t>
            </a:r>
            <a:br>
              <a:rPr lang="en-US" sz="2600" b="0" i="0" u="none" strike="noStrike" cap="none" dirty="0" smtClean="0">
                <a:solidFill>
                  <a:srgbClr val="000000"/>
                </a:solidFill>
                <a:sym typeface="Candara"/>
              </a:rPr>
            </a:br>
            <a:endParaRPr sz="2600" dirty="0"/>
          </a:p>
          <a:p>
            <a:pPr marL="457200" marR="0" lvl="0" indent="-457200" algn="l" rtl="0">
              <a:lnSpc>
                <a:spcPct val="90000"/>
              </a:lnSpc>
              <a:spcBef>
                <a:spcPts val="1000"/>
              </a:spcBef>
              <a:spcAft>
                <a:spcPts val="0"/>
              </a:spcAft>
              <a:buClr>
                <a:srgbClr val="0F406A"/>
              </a:buClr>
              <a:buSzPts val="2800"/>
              <a:buFont typeface="Candara"/>
              <a:buChar char="▪"/>
            </a:pPr>
            <a:r>
              <a:rPr lang="en-US" sz="2600" b="0" i="0" u="none" strike="noStrike" cap="none" dirty="0">
                <a:solidFill>
                  <a:srgbClr val="000000"/>
                </a:solidFill>
                <a:sym typeface="Candara"/>
              </a:rPr>
              <a:t>Despite these confounders, our study demonstrates </a:t>
            </a:r>
            <a:r>
              <a:rPr lang="en-US" sz="2600" dirty="0" smtClean="0"/>
              <a:t>muscle brightness </a:t>
            </a:r>
            <a:r>
              <a:rPr lang="en-US" sz="2600" b="0" i="0" u="none" strike="noStrike" cap="none" dirty="0" smtClean="0">
                <a:solidFill>
                  <a:srgbClr val="000000"/>
                </a:solidFill>
                <a:sym typeface="Candara"/>
              </a:rPr>
              <a:t>is </a:t>
            </a:r>
            <a:r>
              <a:rPr lang="en-US" sz="2600" b="0" i="0" u="none" strike="noStrike" cap="none" dirty="0">
                <a:solidFill>
                  <a:srgbClr val="000000"/>
                </a:solidFill>
                <a:sym typeface="Candara"/>
              </a:rPr>
              <a:t>more pronounced in type 2 diabetics whether </a:t>
            </a:r>
            <a:r>
              <a:rPr lang="en-US" sz="2600" b="0" u="none" strike="noStrike" cap="none" dirty="0">
                <a:solidFill>
                  <a:srgbClr val="000000"/>
                </a:solidFill>
                <a:sym typeface="Candara"/>
              </a:rPr>
              <a:t>non-obese</a:t>
            </a:r>
            <a:r>
              <a:rPr lang="en-US" sz="2600" b="0" i="0" u="none" strike="noStrike" cap="none" dirty="0">
                <a:solidFill>
                  <a:srgbClr val="000000"/>
                </a:solidFill>
                <a:sym typeface="Candara"/>
              </a:rPr>
              <a:t> </a:t>
            </a:r>
            <a:r>
              <a:rPr lang="en-US" sz="2600" b="0" u="none" strike="noStrike" cap="none" dirty="0">
                <a:solidFill>
                  <a:srgbClr val="000000"/>
                </a:solidFill>
                <a:sym typeface="Candara"/>
              </a:rPr>
              <a:t>or </a:t>
            </a:r>
            <a:r>
              <a:rPr lang="en-US" sz="2600" b="0" i="0" u="none" strike="noStrike" cap="none" dirty="0">
                <a:solidFill>
                  <a:srgbClr val="000000"/>
                </a:solidFill>
                <a:sym typeface="Candara"/>
              </a:rPr>
              <a:t>obese</a:t>
            </a:r>
            <a:endParaRPr sz="2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Discussion- Glycogen Storage</a:t>
            </a:r>
            <a:endParaRPr b="1" dirty="0"/>
          </a:p>
        </p:txBody>
      </p:sp>
      <p:sp>
        <p:nvSpPr>
          <p:cNvPr id="196" name="Google Shape;196;p35"/>
          <p:cNvSpPr txBox="1">
            <a:spLocks noGrp="1"/>
          </p:cNvSpPr>
          <p:nvPr>
            <p:ph type="body" idx="1"/>
          </p:nvPr>
        </p:nvSpPr>
        <p:spPr>
          <a:xfrm>
            <a:off x="634746" y="1368970"/>
            <a:ext cx="7886700" cy="4351338"/>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Candara"/>
              <a:buChar char="▪"/>
            </a:pPr>
            <a:r>
              <a:rPr lang="en-US" sz="2600" b="0" i="0" u="none" strike="noStrike" cap="none" dirty="0">
                <a:solidFill>
                  <a:srgbClr val="000000"/>
                </a:solidFill>
                <a:sym typeface="Candara"/>
              </a:rPr>
              <a:t>Glucose (stored as glycogen) in the liver and muscles is the body’s primary source of energy and </a:t>
            </a:r>
            <a:r>
              <a:rPr lang="en-US" sz="2600" dirty="0"/>
              <a:t>aids </a:t>
            </a:r>
            <a:r>
              <a:rPr lang="en-US" sz="2600" b="0" i="0" u="none" strike="noStrike" cap="none" dirty="0">
                <a:solidFill>
                  <a:srgbClr val="000000"/>
                </a:solidFill>
                <a:sym typeface="Candara"/>
              </a:rPr>
              <a:t>in prevention of </a:t>
            </a:r>
            <a:r>
              <a:rPr lang="en-US" sz="2600" b="0" i="0" u="none" strike="noStrike" cap="none" dirty="0" smtClean="0">
                <a:solidFill>
                  <a:srgbClr val="000000"/>
                </a:solidFill>
                <a:sym typeface="Candara"/>
              </a:rPr>
              <a:t>low blood sugar or hypoglycemia</a:t>
            </a:r>
            <a:r>
              <a:rPr lang="en-US" sz="2600" b="0" i="0" u="none" strike="noStrike" cap="none" baseline="30000" dirty="0" smtClean="0">
                <a:solidFill>
                  <a:srgbClr val="000000"/>
                </a:solidFill>
                <a:sym typeface="Candara"/>
              </a:rPr>
              <a:t>31</a:t>
            </a:r>
            <a:endParaRPr sz="2600" dirty="0"/>
          </a:p>
          <a:p>
            <a:pPr lvl="1" indent="-457200"/>
            <a:r>
              <a:rPr lang="en-US" sz="2400" dirty="0"/>
              <a:t>In non-diabetics, 85% of glycogen is stored in </a:t>
            </a:r>
            <a:r>
              <a:rPr lang="en-US" sz="2400" dirty="0" smtClean="0"/>
              <a:t>muscle</a:t>
            </a:r>
            <a:r>
              <a:rPr lang="en-US" sz="2400" baseline="30000" dirty="0" smtClean="0"/>
              <a:t>25,26</a:t>
            </a:r>
          </a:p>
          <a:p>
            <a:pPr marL="457200" lvl="1" indent="0">
              <a:buNone/>
            </a:pPr>
            <a:endParaRPr sz="2400" baseline="30000" dirty="0"/>
          </a:p>
          <a:p>
            <a:pPr marL="457200" marR="0" lvl="0" indent="-457200" algn="l" rtl="0">
              <a:lnSpc>
                <a:spcPct val="90000"/>
              </a:lnSpc>
              <a:spcBef>
                <a:spcPts val="1000"/>
              </a:spcBef>
              <a:spcAft>
                <a:spcPts val="0"/>
              </a:spcAft>
              <a:buClr>
                <a:srgbClr val="0F406A"/>
              </a:buClr>
              <a:buSzPts val="2800"/>
              <a:buFont typeface="Candara"/>
              <a:buChar char="▪"/>
            </a:pPr>
            <a:r>
              <a:rPr lang="en-US" sz="2600" dirty="0"/>
              <a:t>Insulin regulates g</a:t>
            </a:r>
            <a:r>
              <a:rPr lang="en-US" sz="2600" b="0" i="0" u="none" strike="noStrike" cap="none" dirty="0">
                <a:solidFill>
                  <a:srgbClr val="000000"/>
                </a:solidFill>
                <a:sym typeface="Candara"/>
              </a:rPr>
              <a:t>lycogen storage and synthesis </a:t>
            </a:r>
            <a:endParaRPr lang="en-US" sz="2600" b="0" i="0" u="none" strike="noStrike" cap="none" dirty="0" smtClean="0">
              <a:solidFill>
                <a:srgbClr val="000000"/>
              </a:solidFill>
              <a:sym typeface="Candara"/>
            </a:endParaRPr>
          </a:p>
          <a:p>
            <a:pPr marL="0" marR="0" lvl="0" indent="0" algn="l" rtl="0">
              <a:lnSpc>
                <a:spcPct val="90000"/>
              </a:lnSpc>
              <a:spcBef>
                <a:spcPts val="1000"/>
              </a:spcBef>
              <a:spcAft>
                <a:spcPts val="0"/>
              </a:spcAft>
              <a:buClr>
                <a:srgbClr val="0F406A"/>
              </a:buClr>
              <a:buSzPts val="2800"/>
              <a:buNone/>
            </a:pPr>
            <a:endParaRPr lang="en-US" sz="2600" b="0" i="0" u="none" strike="noStrike" cap="none" dirty="0">
              <a:solidFill>
                <a:srgbClr val="000000"/>
              </a:solidFill>
              <a:sym typeface="Candara"/>
            </a:endParaRPr>
          </a:p>
          <a:p>
            <a:pPr marL="457200" marR="0" lvl="0" indent="-457200" algn="l" rtl="0">
              <a:lnSpc>
                <a:spcPct val="90000"/>
              </a:lnSpc>
              <a:spcBef>
                <a:spcPts val="1000"/>
              </a:spcBef>
              <a:spcAft>
                <a:spcPts val="0"/>
              </a:spcAft>
              <a:buClr>
                <a:srgbClr val="0F406A"/>
              </a:buClr>
              <a:buSzPts val="2800"/>
              <a:buFont typeface="Candara"/>
              <a:buChar char="▪"/>
            </a:pPr>
            <a:r>
              <a:rPr lang="en-US" sz="2600" b="0" i="0" u="none" strike="noStrike" cap="none" dirty="0">
                <a:solidFill>
                  <a:srgbClr val="000000"/>
                </a:solidFill>
                <a:sym typeface="Candara"/>
              </a:rPr>
              <a:t>Muscle </a:t>
            </a:r>
            <a:r>
              <a:rPr lang="en-US" sz="2600" b="0" i="0" u="none" strike="noStrike" cap="none" dirty="0" smtClean="0">
                <a:solidFill>
                  <a:srgbClr val="000000"/>
                </a:solidFill>
                <a:sym typeface="Candara"/>
              </a:rPr>
              <a:t>is believed </a:t>
            </a:r>
            <a:r>
              <a:rPr lang="en-US" sz="2600" b="0" i="0" u="none" strike="noStrike" cap="none" dirty="0">
                <a:solidFill>
                  <a:srgbClr val="000000"/>
                </a:solidFill>
                <a:sym typeface="Candara"/>
              </a:rPr>
              <a:t>to represent the principal site of insulin resistance in type 2 diabetics</a:t>
            </a:r>
            <a:r>
              <a:rPr lang="en-US" sz="2600" b="0" i="0" u="none" strike="noStrike" cap="none" baseline="30000" dirty="0">
                <a:solidFill>
                  <a:srgbClr val="000000"/>
                </a:solidFill>
                <a:sym typeface="Candara"/>
              </a:rPr>
              <a:t>32,33</a:t>
            </a:r>
            <a:endParaRPr sz="2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Discussion- Glycogen Storage</a:t>
            </a:r>
            <a:endParaRPr b="1" dirty="0"/>
          </a:p>
        </p:txBody>
      </p:sp>
      <p:sp>
        <p:nvSpPr>
          <p:cNvPr id="202" name="Google Shape;202;p36"/>
          <p:cNvSpPr txBox="1">
            <a:spLocks noGrp="1"/>
          </p:cNvSpPr>
          <p:nvPr>
            <p:ph type="body" idx="1"/>
          </p:nvPr>
        </p:nvSpPr>
        <p:spPr>
          <a:xfrm>
            <a:off x="609600" y="1353204"/>
            <a:ext cx="7886700" cy="4351338"/>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Candara"/>
              <a:buChar char="▪"/>
            </a:pPr>
            <a:r>
              <a:rPr lang="en-US" sz="2600" b="0" i="0" u="none" strike="noStrike" cap="none" dirty="0">
                <a:solidFill>
                  <a:srgbClr val="000000"/>
                </a:solidFill>
                <a:sym typeface="Candara"/>
              </a:rPr>
              <a:t>Muscle biopsies in diabetics have shown </a:t>
            </a:r>
            <a:r>
              <a:rPr lang="en-US" sz="2600" b="0" i="0" u="none" strike="noStrike" cap="none" dirty="0" smtClean="0">
                <a:solidFill>
                  <a:srgbClr val="000000"/>
                </a:solidFill>
                <a:sym typeface="Candara"/>
              </a:rPr>
              <a:t>glycogen </a:t>
            </a:r>
            <a:r>
              <a:rPr lang="en-US" sz="2600" b="0" i="0" u="none" strike="noStrike" cap="none" dirty="0">
                <a:solidFill>
                  <a:srgbClr val="000000"/>
                </a:solidFill>
                <a:sym typeface="Candara"/>
              </a:rPr>
              <a:t>levels </a:t>
            </a:r>
            <a:r>
              <a:rPr lang="en-US" sz="2600" b="0" i="0" u="none" strike="noStrike" cap="none" dirty="0" smtClean="0">
                <a:solidFill>
                  <a:srgbClr val="000000"/>
                </a:solidFill>
                <a:sym typeface="Candara"/>
              </a:rPr>
              <a:t>in muscle are </a:t>
            </a:r>
            <a:r>
              <a:rPr lang="en-US" sz="2600" b="0" i="0" u="none" strike="noStrike" cap="none" dirty="0">
                <a:solidFill>
                  <a:srgbClr val="000000"/>
                </a:solidFill>
                <a:sym typeface="Candara"/>
              </a:rPr>
              <a:t>decreased by up to 65%</a:t>
            </a:r>
            <a:r>
              <a:rPr lang="en-US" sz="2600" b="0" i="0" u="none" strike="noStrike" cap="none" baseline="30000" dirty="0">
                <a:solidFill>
                  <a:srgbClr val="000000"/>
                </a:solidFill>
                <a:sym typeface="Candara"/>
              </a:rPr>
              <a:t>34</a:t>
            </a:r>
            <a:endParaRPr lang="en-US" sz="2600" b="0" i="0" u="none" strike="noStrike" cap="none" dirty="0">
              <a:solidFill>
                <a:srgbClr val="000000"/>
              </a:solidFill>
              <a:sym typeface="Candara"/>
            </a:endParaRPr>
          </a:p>
          <a:p>
            <a:pPr marL="457200" marR="0" lvl="0" indent="-457200" algn="l" rtl="0">
              <a:lnSpc>
                <a:spcPct val="90000"/>
              </a:lnSpc>
              <a:spcBef>
                <a:spcPts val="0"/>
              </a:spcBef>
              <a:spcAft>
                <a:spcPts val="0"/>
              </a:spcAft>
              <a:buClr>
                <a:srgbClr val="0F406A"/>
              </a:buClr>
              <a:buSzPts val="2800"/>
              <a:buFont typeface="Candara"/>
              <a:buChar char="▪"/>
            </a:pPr>
            <a:endParaRPr sz="2600" dirty="0"/>
          </a:p>
          <a:p>
            <a:pPr marL="457200" marR="0" lvl="0" indent="-457200" algn="l" rtl="0">
              <a:lnSpc>
                <a:spcPct val="90000"/>
              </a:lnSpc>
              <a:spcBef>
                <a:spcPts val="1000"/>
              </a:spcBef>
              <a:spcAft>
                <a:spcPts val="0"/>
              </a:spcAft>
              <a:buClr>
                <a:srgbClr val="0F406A"/>
              </a:buClr>
              <a:buSzPts val="2800"/>
              <a:buFont typeface="Candara"/>
              <a:buChar char="▪"/>
            </a:pPr>
            <a:r>
              <a:rPr lang="en-US" sz="2600" dirty="0"/>
              <a:t>Studies utilizing </a:t>
            </a:r>
            <a:r>
              <a:rPr lang="en-US" sz="2600" b="0" i="0" u="none" strike="noStrike" cap="none" dirty="0">
                <a:solidFill>
                  <a:srgbClr val="000000"/>
                </a:solidFill>
                <a:sym typeface="Candara"/>
              </a:rPr>
              <a:t>MuscleSound (MuscleSound, LLC, Denver), </a:t>
            </a:r>
            <a:r>
              <a:rPr lang="en-US" sz="2600" b="0" i="0" u="none" strike="noStrike" cap="none" dirty="0" smtClean="0">
                <a:solidFill>
                  <a:srgbClr val="000000"/>
                </a:solidFill>
                <a:sym typeface="Candara"/>
              </a:rPr>
              <a:t>an US technology, have </a:t>
            </a:r>
            <a:r>
              <a:rPr lang="en-US" sz="2600" b="0" i="0" u="none" strike="noStrike" cap="none" dirty="0">
                <a:solidFill>
                  <a:srgbClr val="000000"/>
                </a:solidFill>
                <a:sym typeface="Candara"/>
              </a:rPr>
              <a:t>also shown </a:t>
            </a:r>
            <a:r>
              <a:rPr lang="en-US" sz="2600" b="0" i="0" u="none" strike="noStrike" cap="none" dirty="0" smtClean="0">
                <a:solidFill>
                  <a:srgbClr val="000000"/>
                </a:solidFill>
                <a:sym typeface="Candara"/>
              </a:rPr>
              <a:t>lower glycogen level in muscle in </a:t>
            </a:r>
            <a:r>
              <a:rPr lang="en-US" sz="2600" b="0" i="0" u="none" strike="noStrike" cap="none" dirty="0">
                <a:solidFill>
                  <a:srgbClr val="000000"/>
                </a:solidFill>
                <a:sym typeface="Candara"/>
              </a:rPr>
              <a:t>the </a:t>
            </a:r>
            <a:r>
              <a:rPr lang="en-US" sz="2600" b="0" i="0" u="none" strike="noStrike" cap="none" dirty="0" smtClean="0">
                <a:solidFill>
                  <a:srgbClr val="000000"/>
                </a:solidFill>
                <a:sym typeface="Candara"/>
              </a:rPr>
              <a:t>post-exercise state and critically ill by demonstrating a brighter or hyperechoic muscle</a:t>
            </a:r>
            <a:r>
              <a:rPr lang="en-US" sz="2600" b="0" i="0" u="none" strike="noStrike" cap="none" baseline="30000" dirty="0" smtClean="0">
                <a:solidFill>
                  <a:srgbClr val="000000"/>
                </a:solidFill>
                <a:sym typeface="Candara"/>
              </a:rPr>
              <a:t>23</a:t>
            </a:r>
          </a:p>
          <a:p>
            <a:pPr marL="457200" marR="0" lvl="0" indent="-457200" algn="l" rtl="0">
              <a:lnSpc>
                <a:spcPct val="90000"/>
              </a:lnSpc>
              <a:spcBef>
                <a:spcPts val="1000"/>
              </a:spcBef>
              <a:spcAft>
                <a:spcPts val="0"/>
              </a:spcAft>
              <a:buClr>
                <a:srgbClr val="0F406A"/>
              </a:buClr>
              <a:buSzPts val="2800"/>
              <a:buFont typeface="Candara"/>
              <a:buChar char="▪"/>
            </a:pPr>
            <a:endParaRPr lang="en-US" sz="2600" baseline="30000" dirty="0"/>
          </a:p>
          <a:p>
            <a:pPr lvl="0" indent="-457200"/>
            <a:r>
              <a:rPr lang="en-US" sz="2600" dirty="0" smtClean="0"/>
              <a:t>These studies support our hypothesis</a:t>
            </a:r>
            <a:endParaRPr sz="2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7"/>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Limitations</a:t>
            </a:r>
            <a:endParaRPr b="1" dirty="0"/>
          </a:p>
        </p:txBody>
      </p:sp>
      <p:sp>
        <p:nvSpPr>
          <p:cNvPr id="208" name="Google Shape;208;p37"/>
          <p:cNvSpPr txBox="1">
            <a:spLocks noGrp="1"/>
          </p:cNvSpPr>
          <p:nvPr>
            <p:ph type="body" idx="1"/>
          </p:nvPr>
        </p:nvSpPr>
        <p:spPr>
          <a:xfrm>
            <a:off x="628650" y="1524000"/>
            <a:ext cx="7886700" cy="4351338"/>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Candara"/>
              <a:buChar char="▪"/>
            </a:pPr>
            <a:r>
              <a:rPr lang="en-US" sz="2600" b="0" i="0" u="none" strike="noStrike" cap="none" dirty="0">
                <a:solidFill>
                  <a:srgbClr val="000000"/>
                </a:solidFill>
                <a:sym typeface="Candara"/>
              </a:rPr>
              <a:t>Our findings rely on subjective determination of </a:t>
            </a:r>
            <a:r>
              <a:rPr lang="en-US" sz="2600" b="0" i="0" u="none" strike="noStrike" cap="none" dirty="0" smtClean="0">
                <a:solidFill>
                  <a:srgbClr val="000000"/>
                </a:solidFill>
                <a:sym typeface="Candara"/>
              </a:rPr>
              <a:t>deltoid muscle brightness</a:t>
            </a:r>
            <a:endParaRPr sz="2600" dirty="0"/>
          </a:p>
          <a:p>
            <a:pPr lvl="1" indent="-457200"/>
            <a:r>
              <a:rPr lang="en-US" sz="2400" dirty="0"/>
              <a:t>This was mitigated by the use of three musculoskeletal radiologists</a:t>
            </a:r>
            <a:endParaRPr sz="2400" dirty="0"/>
          </a:p>
          <a:p>
            <a:pPr marL="457200" marR="0" lvl="0" indent="-457200" algn="l" rtl="0">
              <a:lnSpc>
                <a:spcPct val="90000"/>
              </a:lnSpc>
              <a:spcBef>
                <a:spcPts val="1000"/>
              </a:spcBef>
              <a:spcAft>
                <a:spcPts val="0"/>
              </a:spcAft>
              <a:buClr>
                <a:srgbClr val="0F406A"/>
              </a:buClr>
              <a:buSzPts val="2800"/>
              <a:buFont typeface="Candara"/>
              <a:buChar char="▪"/>
            </a:pPr>
            <a:r>
              <a:rPr lang="en-US" sz="2600" dirty="0" smtClean="0"/>
              <a:t>Brighter or </a:t>
            </a:r>
            <a:r>
              <a:rPr lang="en-US" sz="2600" dirty="0" err="1" smtClean="0"/>
              <a:t>hyperechoic</a:t>
            </a:r>
            <a:r>
              <a:rPr lang="en-US" sz="2600" dirty="0" smtClean="0"/>
              <a:t> </a:t>
            </a:r>
            <a:r>
              <a:rPr lang="en-US" sz="2600" dirty="0"/>
              <a:t>muscle is also observed in post-exercise and dehydration states and are thus confounders, as this study did not evaluate for these </a:t>
            </a:r>
            <a:r>
              <a:rPr lang="en-US" sz="2600" dirty="0" smtClean="0"/>
              <a:t>conditions</a:t>
            </a:r>
            <a:endParaRPr sz="2600" dirty="0"/>
          </a:p>
          <a:p>
            <a:pPr marL="457200" marR="0" lvl="0" indent="-457200" algn="l" rtl="0">
              <a:lnSpc>
                <a:spcPct val="90000"/>
              </a:lnSpc>
              <a:spcBef>
                <a:spcPts val="1000"/>
              </a:spcBef>
              <a:spcAft>
                <a:spcPts val="0"/>
              </a:spcAft>
              <a:buClr>
                <a:srgbClr val="0F406A"/>
              </a:buClr>
              <a:buSzPts val="2800"/>
              <a:buFont typeface="Candara"/>
              <a:buChar char="▪"/>
            </a:pPr>
            <a:r>
              <a:rPr lang="en-US" sz="2600" b="0" i="0" u="none" strike="noStrike" cap="none" dirty="0">
                <a:solidFill>
                  <a:srgbClr val="000000"/>
                </a:solidFill>
                <a:sym typeface="Candara"/>
              </a:rPr>
              <a:t>Type 1 diabetics were not included in the study</a:t>
            </a:r>
            <a:endParaRPr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Conclusion</a:t>
            </a:r>
            <a:endParaRPr b="1" dirty="0"/>
          </a:p>
        </p:txBody>
      </p:sp>
      <p:sp>
        <p:nvSpPr>
          <p:cNvPr id="214" name="Google Shape;214;p38"/>
          <p:cNvSpPr txBox="1">
            <a:spLocks noGrp="1"/>
          </p:cNvSpPr>
          <p:nvPr>
            <p:ph type="body" idx="1"/>
          </p:nvPr>
        </p:nvSpPr>
        <p:spPr>
          <a:xfrm>
            <a:off x="628650" y="1295400"/>
            <a:ext cx="7886700" cy="4351338"/>
          </a:xfrm>
          <a:prstGeom prst="rect">
            <a:avLst/>
          </a:prstGeom>
          <a:noFill/>
          <a:ln>
            <a:noFill/>
          </a:ln>
        </p:spPr>
        <p:txBody>
          <a:bodyPr spcFirstLastPara="1" wrap="square" lIns="45700" tIns="45700" rIns="45700" bIns="45700" anchor="t" anchorCtr="0">
            <a:noAutofit/>
          </a:bodyPr>
          <a:lstStyle/>
          <a:p>
            <a:pPr marL="443483" marR="0" lvl="0" indent="-443483" algn="l" rtl="0">
              <a:lnSpc>
                <a:spcPct val="90000"/>
              </a:lnSpc>
              <a:spcBef>
                <a:spcPts val="0"/>
              </a:spcBef>
              <a:spcAft>
                <a:spcPts val="0"/>
              </a:spcAft>
              <a:buClr>
                <a:srgbClr val="0F406A"/>
              </a:buClr>
              <a:buSzPts val="2700"/>
              <a:buFont typeface="Candara"/>
              <a:buChar char="▪"/>
            </a:pPr>
            <a:r>
              <a:rPr lang="en-US" sz="2600" b="0" i="0" u="none" strike="noStrike" cap="none" dirty="0">
                <a:solidFill>
                  <a:srgbClr val="000000"/>
                </a:solidFill>
                <a:sym typeface="Candara"/>
              </a:rPr>
              <a:t>The </a:t>
            </a:r>
            <a:r>
              <a:rPr lang="en-US" sz="2600" b="0" i="0" u="none" strike="noStrike" cap="none" dirty="0" smtClean="0">
                <a:solidFill>
                  <a:srgbClr val="000000"/>
                </a:solidFill>
                <a:sym typeface="Candara"/>
              </a:rPr>
              <a:t>brighter or more </a:t>
            </a:r>
            <a:r>
              <a:rPr lang="en-US" sz="2600" b="0" i="0" u="none" strike="noStrike" cap="none" dirty="0" err="1" smtClean="0">
                <a:solidFill>
                  <a:srgbClr val="000000"/>
                </a:solidFill>
                <a:sym typeface="Candara"/>
              </a:rPr>
              <a:t>hyperechoic</a:t>
            </a:r>
            <a:r>
              <a:rPr lang="en-US" sz="2600" b="0" i="0" u="none" strike="noStrike" cap="none" dirty="0" smtClean="0">
                <a:solidFill>
                  <a:srgbClr val="000000"/>
                </a:solidFill>
                <a:sym typeface="Candara"/>
              </a:rPr>
              <a:t> US </a:t>
            </a:r>
            <a:r>
              <a:rPr lang="en-US" sz="2600" b="0" i="0" u="none" strike="noStrike" cap="none" dirty="0">
                <a:solidFill>
                  <a:srgbClr val="000000"/>
                </a:solidFill>
                <a:sym typeface="Candara"/>
              </a:rPr>
              <a:t>appearance of the deltoid muscle is a strong predictor of type 2 diabetes and </a:t>
            </a:r>
            <a:r>
              <a:rPr lang="en-US" sz="2600" b="0" i="0" u="none" strike="noStrike" cap="none" dirty="0" smtClean="0">
                <a:solidFill>
                  <a:srgbClr val="000000"/>
                </a:solidFill>
                <a:sym typeface="Candara"/>
              </a:rPr>
              <a:t>pre-diabetes (early insulin resistance)</a:t>
            </a:r>
            <a:endParaRPr lang="en-US" sz="2600" b="0" i="0" u="none" strike="noStrike" cap="none" dirty="0">
              <a:solidFill>
                <a:srgbClr val="000000"/>
              </a:solidFill>
              <a:sym typeface="Candara"/>
            </a:endParaRPr>
          </a:p>
          <a:p>
            <a:pPr marL="443483" marR="0" lvl="0" indent="-443483" algn="l" rtl="0">
              <a:lnSpc>
                <a:spcPct val="90000"/>
              </a:lnSpc>
              <a:spcBef>
                <a:spcPts val="0"/>
              </a:spcBef>
              <a:spcAft>
                <a:spcPts val="0"/>
              </a:spcAft>
              <a:buClr>
                <a:srgbClr val="0F406A"/>
              </a:buClr>
              <a:buSzPts val="2700"/>
              <a:buFont typeface="Candara"/>
              <a:buChar char="▪"/>
            </a:pPr>
            <a:endParaRPr sz="2600" dirty="0"/>
          </a:p>
          <a:p>
            <a:pPr marL="443483" marR="0" lvl="0" indent="-443483" algn="l" rtl="0">
              <a:lnSpc>
                <a:spcPct val="90000"/>
              </a:lnSpc>
              <a:spcBef>
                <a:spcPts val="900"/>
              </a:spcBef>
              <a:spcAft>
                <a:spcPts val="0"/>
              </a:spcAft>
              <a:buClr>
                <a:srgbClr val="0F406A"/>
              </a:buClr>
              <a:buSzPts val="2700"/>
              <a:buFont typeface="Candara"/>
              <a:buChar char="▪"/>
            </a:pPr>
            <a:r>
              <a:rPr lang="en-US" sz="2600" b="0" i="0" u="none" strike="noStrike" cap="none" dirty="0" smtClean="0">
                <a:solidFill>
                  <a:srgbClr val="000000"/>
                </a:solidFill>
                <a:sym typeface="Candara"/>
              </a:rPr>
              <a:t>Lower muscle glycogen levels due </a:t>
            </a:r>
            <a:r>
              <a:rPr lang="en-US" sz="2600" b="0" i="0" u="none" strike="noStrike" cap="none" dirty="0">
                <a:solidFill>
                  <a:srgbClr val="000000"/>
                </a:solidFill>
                <a:sym typeface="Candara"/>
              </a:rPr>
              <a:t>to insulin resistance is the likely cause of the </a:t>
            </a:r>
            <a:r>
              <a:rPr lang="en-US" sz="2600" b="0" i="0" u="none" strike="noStrike" cap="none" dirty="0" smtClean="0">
                <a:solidFill>
                  <a:srgbClr val="000000"/>
                </a:solidFill>
                <a:sym typeface="Candara"/>
              </a:rPr>
              <a:t>brighter appearance </a:t>
            </a:r>
            <a:r>
              <a:rPr lang="en-US" sz="2600" b="0" i="0" u="none" strike="noStrike" cap="none" dirty="0">
                <a:solidFill>
                  <a:srgbClr val="000000"/>
                </a:solidFill>
                <a:sym typeface="Candara"/>
              </a:rPr>
              <a:t>of the deltoid muscle</a:t>
            </a:r>
          </a:p>
          <a:p>
            <a:pPr marL="443483" marR="0" lvl="0" indent="-443483" algn="l" rtl="0">
              <a:lnSpc>
                <a:spcPct val="90000"/>
              </a:lnSpc>
              <a:spcBef>
                <a:spcPts val="900"/>
              </a:spcBef>
              <a:spcAft>
                <a:spcPts val="0"/>
              </a:spcAft>
              <a:buClr>
                <a:srgbClr val="0F406A"/>
              </a:buClr>
              <a:buSzPts val="2700"/>
              <a:buFont typeface="Candara"/>
              <a:buChar char="▪"/>
            </a:pPr>
            <a:endParaRPr sz="2600" dirty="0"/>
          </a:p>
          <a:p>
            <a:pPr marL="443483" marR="0" lvl="0" indent="-443483" algn="l" rtl="0">
              <a:lnSpc>
                <a:spcPct val="90000"/>
              </a:lnSpc>
              <a:spcBef>
                <a:spcPts val="900"/>
              </a:spcBef>
              <a:spcAft>
                <a:spcPts val="0"/>
              </a:spcAft>
              <a:buClr>
                <a:srgbClr val="0F406A"/>
              </a:buClr>
              <a:buSzPts val="2700"/>
              <a:buFont typeface="Candara"/>
              <a:buChar char="▪"/>
            </a:pPr>
            <a:r>
              <a:rPr lang="en-US" sz="2600" b="0" i="0" u="none" strike="noStrike" cap="none" dirty="0">
                <a:solidFill>
                  <a:srgbClr val="000000"/>
                </a:solidFill>
                <a:sym typeface="Candara"/>
              </a:rPr>
              <a:t>Additional questions arise regarding appropriate time to </a:t>
            </a:r>
            <a:r>
              <a:rPr lang="en-US" sz="2600" dirty="0"/>
              <a:t>initiate treatment for pre-diabetes in the presence of this sub-clinical finding</a:t>
            </a:r>
            <a:endParaRPr sz="2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References</a:t>
            </a:r>
            <a:endParaRPr b="1" dirty="0"/>
          </a:p>
        </p:txBody>
      </p:sp>
      <p:sp>
        <p:nvSpPr>
          <p:cNvPr id="220" name="Google Shape;220;p39"/>
          <p:cNvSpPr txBox="1">
            <a:spLocks noGrp="1"/>
          </p:cNvSpPr>
          <p:nvPr>
            <p:ph type="body" idx="1"/>
          </p:nvPr>
        </p:nvSpPr>
        <p:spPr>
          <a:xfrm>
            <a:off x="628650" y="1317008"/>
            <a:ext cx="8286750" cy="442753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1. Lee MH, Sheehan SE, Orwin JF, Lee KS. Comprehensive shoulder US examination: a standardized approach with multimodality correlation for common shoulder disease. Radiographics. 2016; 36(6):1606-27.</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2. Alves TI, Girish G, Kalume Brigido M, Jacobson JA. US of the knee: scanning techniques, pitfalls, and pathologic conditions. Radiographics. 2016; 36(6):1759-75.</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3. Soliman SB, Spicer PJ, van Holsbeeck MT. Sonographic and radiographic findings of posterior tibial tendon dysfunction: a practical step forward. Skeletal Radiol. 2018 May 25. </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4. Centers for Disease Control and Prevention. National Diabetes Statistics Report, 2017. Atlanta, GA: Centers for Disease Control and Prevention, US Department of Health and Human Services; 2017. https://www.cdc.gov/diabetes/data/statistics/statistics-report.html</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5. Park M, Park JS, Ahn SE, Ryu KN, Park SY, Jin W. Sonographic Findings of Common Musculoskeletal Diseases in Patients with Diabetes Mellitus. Korean Journal of Radiology. 2016;17(2):245-254.</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6. Jonathan C. Baker, Diabetic Musculoskeletal Complications and Their Imaging Mimics. RadioGraphics Vol. 32, No. 7</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7. M. Merashli, T.A. Chowdhury, A.S.M. Jawad; Musculoskeletal manifestations of diabetes mellitus. QJM: An International Journal of Medicine, Volume 108, Issue 11, 1 November 2015, Pages 853–57.</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8. Riazi S, Bril V, Perkins BA, et al. Can ultrasound of the tibial nerve detect diabetic peripheral neuropathy? A cross-sectional study. Diabetes Care 2012;35:2575–2579</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9. Schafer AL, Vittinghoff E, Lang TF, et al. Fat Infiltration of Muscle, Diabetes, and Clinical Fracture Risk in Older Adults. The Journal of Clinical Endocrinology and Metabolism. 2010;95(11):E368-E372.</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10. https://www.nih.gov/research-training/accelerating-medicines-partnership-amp/type-2-diabetes</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11. Van Holsbeeck MT, Introcaso J. Musculoskeletal ultrasound. 3rd ed. Philadelphia: Jaypee Brothers Medical Publishers; 2016.</a:t>
            </a:r>
            <a:endParaRPr sz="1200" dirty="0"/>
          </a:p>
          <a:p>
            <a:pPr marL="0" marR="0" lvl="0" indent="0" algn="l" rtl="0">
              <a:lnSpc>
                <a:spcPct val="100000"/>
              </a:lnSpc>
              <a:spcBef>
                <a:spcPts val="0"/>
              </a:spcBef>
              <a:spcAft>
                <a:spcPts val="0"/>
              </a:spcAft>
              <a:buClr>
                <a:srgbClr val="454545"/>
              </a:buClr>
              <a:buSzPts val="780"/>
              <a:buFont typeface="Helvetica Neue"/>
              <a:buNone/>
            </a:pPr>
            <a:r>
              <a:rPr lang="en-US" sz="1200" b="0" i="0" u="none" strike="noStrike" cap="none" dirty="0">
                <a:solidFill>
                  <a:srgbClr val="454545"/>
                </a:solidFill>
                <a:latin typeface="Helvetica Neue"/>
                <a:ea typeface="Helvetica Neue"/>
                <a:cs typeface="Helvetica Neue"/>
                <a:sym typeface="Helvetica Neue"/>
              </a:rPr>
              <a:t>12. Garcilazo C, Cavallasca JA, Musuruana JL. Shoulder manifestations of diabetes mellitus. Curr Diabetes Rev. 2010 Sep;6(5):334-40.</a:t>
            </a:r>
            <a:endParaRPr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References</a:t>
            </a:r>
            <a:endParaRPr b="1" dirty="0"/>
          </a:p>
        </p:txBody>
      </p:sp>
      <p:sp>
        <p:nvSpPr>
          <p:cNvPr id="226" name="Google Shape;226;p40"/>
          <p:cNvSpPr txBox="1">
            <a:spLocks noGrp="1"/>
          </p:cNvSpPr>
          <p:nvPr>
            <p:ph type="body" idx="1"/>
          </p:nvPr>
        </p:nvSpPr>
        <p:spPr>
          <a:xfrm>
            <a:off x="628650" y="1241168"/>
            <a:ext cx="7886700" cy="4729163"/>
          </a:xfrm>
          <a:prstGeom prst="rect">
            <a:avLst/>
          </a:prstGeom>
          <a:noFill/>
          <a:ln>
            <a:noFill/>
          </a:ln>
        </p:spPr>
        <p:txBody>
          <a:bodyPr spcFirstLastPara="1" wrap="square" lIns="45700" tIns="45700" rIns="45700" bIns="45700" anchor="t" anchorCtr="0">
            <a:noAutofit/>
          </a:bodyPr>
          <a:lstStyle/>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13. Hsu C, </a:t>
            </a:r>
            <a:r>
              <a:rPr lang="en-US" sz="1200" dirty="0" err="1">
                <a:solidFill>
                  <a:srgbClr val="454545"/>
                </a:solidFill>
                <a:latin typeface="Helvetica Neue"/>
                <a:ea typeface="Helvetica Neue"/>
                <a:cs typeface="Helvetica Neue"/>
                <a:sym typeface="Helvetica Neue"/>
              </a:rPr>
              <a:t>Sheu</a:t>
            </a:r>
            <a:r>
              <a:rPr lang="en-US" sz="1200" dirty="0">
                <a:solidFill>
                  <a:srgbClr val="454545"/>
                </a:solidFill>
                <a:latin typeface="Helvetica Neue"/>
                <a:ea typeface="Helvetica Neue"/>
                <a:cs typeface="Helvetica Neue"/>
                <a:sym typeface="Helvetica Neue"/>
              </a:rPr>
              <a:t> WH. Diabetes and shoulder disorders. Journal of Diabetes Investigation. 2016;7(5):649-651.</a:t>
            </a:r>
            <a:endParaRPr lang="en-US" sz="1200" dirty="0"/>
          </a:p>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14. Michele Abate, </a:t>
            </a:r>
            <a:r>
              <a:rPr lang="en-US" sz="1200" dirty="0" err="1">
                <a:solidFill>
                  <a:srgbClr val="454545"/>
                </a:solidFill>
                <a:latin typeface="Helvetica Neue"/>
                <a:ea typeface="Helvetica Neue"/>
                <a:cs typeface="Helvetica Neue"/>
                <a:sym typeface="Helvetica Neue"/>
              </a:rPr>
              <a:t>Cosima</a:t>
            </a:r>
            <a:r>
              <a:rPr lang="en-US" sz="1200" dirty="0">
                <a:solidFill>
                  <a:srgbClr val="454545"/>
                </a:solidFill>
                <a:latin typeface="Helvetica Neue"/>
                <a:ea typeface="Helvetica Neue"/>
                <a:cs typeface="Helvetica Neue"/>
                <a:sym typeface="Helvetica Neue"/>
              </a:rPr>
              <a:t> Schiavone, Vincenzo </a:t>
            </a:r>
            <a:r>
              <a:rPr lang="en-US" sz="1200" dirty="0" err="1">
                <a:solidFill>
                  <a:srgbClr val="454545"/>
                </a:solidFill>
                <a:latin typeface="Helvetica Neue"/>
                <a:ea typeface="Helvetica Neue"/>
                <a:cs typeface="Helvetica Neue"/>
                <a:sym typeface="Helvetica Neue"/>
              </a:rPr>
              <a:t>Salini</a:t>
            </a:r>
            <a:r>
              <a:rPr lang="en-US" sz="1200" dirty="0">
                <a:solidFill>
                  <a:srgbClr val="454545"/>
                </a:solidFill>
                <a:latin typeface="Helvetica Neue"/>
                <a:ea typeface="Helvetica Neue"/>
                <a:cs typeface="Helvetica Neue"/>
                <a:sym typeface="Helvetica Neue"/>
              </a:rPr>
              <a:t>. Sonographic evaluation of the shoulder in asymptomatic elderly subjects with diabetes BMC Musculoskeletal Disorders. 2010 11:278</a:t>
            </a:r>
            <a:endParaRPr lang="en-US" sz="1200" dirty="0"/>
          </a:p>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15. Jacobson JA. Fundamentals of musculoskeletal ultrasound. 3rd ed. Philadelphia: Elsevier; 2018. </a:t>
            </a:r>
            <a:r>
              <a:rPr lang="en-US" sz="1200" dirty="0" err="1">
                <a:solidFill>
                  <a:srgbClr val="454545"/>
                </a:solidFill>
                <a:latin typeface="Helvetica Neue"/>
                <a:ea typeface="Helvetica Neue"/>
                <a:cs typeface="Helvetica Neue"/>
                <a:sym typeface="Helvetica Neue"/>
              </a:rPr>
              <a:t>Pg</a:t>
            </a:r>
            <a:r>
              <a:rPr lang="en-US" sz="1200" dirty="0">
                <a:solidFill>
                  <a:srgbClr val="454545"/>
                </a:solidFill>
                <a:latin typeface="Helvetica Neue"/>
                <a:ea typeface="Helvetica Neue"/>
                <a:cs typeface="Helvetica Neue"/>
                <a:sym typeface="Helvetica Neue"/>
              </a:rPr>
              <a:t> 88. Chapter 3 “Shoulder Ultrasound”</a:t>
            </a:r>
            <a:endParaRPr lang="en-US" sz="1200" dirty="0"/>
          </a:p>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16. Sigrid </a:t>
            </a:r>
            <a:r>
              <a:rPr lang="en-US" sz="1200" dirty="0" err="1">
                <a:solidFill>
                  <a:srgbClr val="454545"/>
                </a:solidFill>
                <a:latin typeface="Helvetica Neue"/>
                <a:ea typeface="Helvetica Neue"/>
                <a:cs typeface="Helvetica Neue"/>
                <a:sym typeface="Helvetica Neue"/>
              </a:rPr>
              <a:t>Pillen</a:t>
            </a:r>
            <a:r>
              <a:rPr lang="en-US" sz="1200" dirty="0">
                <a:solidFill>
                  <a:srgbClr val="454545"/>
                </a:solidFill>
                <a:latin typeface="Helvetica Neue"/>
                <a:ea typeface="Helvetica Neue"/>
                <a:cs typeface="Helvetica Neue"/>
                <a:sym typeface="Helvetica Neue"/>
              </a:rPr>
              <a:t>. Skeletal muscle ultrasound. European Journal Translational Myology 2010; 1 (4): 145-155</a:t>
            </a:r>
            <a:endParaRPr lang="en-US" sz="1200" dirty="0"/>
          </a:p>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17. Viviane Khoury, Étienne Cardinal, and Paul Brassard Atrophy and Fatty Infiltration of the Supraspinatus Muscle: Sonography Versus MRI. American Journal of Roentgenology 2008 190:4, 1105-1111</a:t>
            </a:r>
            <a:endParaRPr lang="en-US" sz="1200" dirty="0"/>
          </a:p>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18. Dow DF, Mehta K, Xu Y, England E. The Relationship Between Body Mass Index and Fatty Infiltration in the Shoulder Musculature.</a:t>
            </a:r>
            <a:endParaRPr lang="en-US" sz="1200" dirty="0"/>
          </a:p>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19. </a:t>
            </a:r>
            <a:r>
              <a:rPr lang="en-US" sz="1200" dirty="0" err="1">
                <a:solidFill>
                  <a:srgbClr val="454545"/>
                </a:solidFill>
                <a:latin typeface="Helvetica Neue"/>
                <a:ea typeface="Helvetica Neue"/>
                <a:cs typeface="Helvetica Neue"/>
                <a:sym typeface="Helvetica Neue"/>
              </a:rPr>
              <a:t>Miljkovic-Gacic</a:t>
            </a:r>
            <a:r>
              <a:rPr lang="en-US" sz="1200" dirty="0">
                <a:solidFill>
                  <a:srgbClr val="454545"/>
                </a:solidFill>
                <a:latin typeface="Helvetica Neue"/>
                <a:ea typeface="Helvetica Neue"/>
                <a:cs typeface="Helvetica Neue"/>
                <a:sym typeface="Helvetica Neue"/>
              </a:rPr>
              <a:t> I, Wang X, Kammerer CM, et al. Fat Infiltration in Muscle: New Evidence for Familial Clustering and Associations with Diabetes. Obesity (Silver Spring, Md). 2008;16(8):1854-1860.</a:t>
            </a:r>
            <a:endParaRPr lang="en-US" sz="1200" dirty="0"/>
          </a:p>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20. Hilton TN, Tuttle LJ, </a:t>
            </a:r>
            <a:r>
              <a:rPr lang="en-US" sz="1200" dirty="0" err="1">
                <a:solidFill>
                  <a:srgbClr val="454545"/>
                </a:solidFill>
                <a:latin typeface="Helvetica Neue"/>
                <a:ea typeface="Helvetica Neue"/>
                <a:cs typeface="Helvetica Neue"/>
                <a:sym typeface="Helvetica Neue"/>
              </a:rPr>
              <a:t>Bohnert</a:t>
            </a:r>
            <a:r>
              <a:rPr lang="en-US" sz="1200" dirty="0">
                <a:solidFill>
                  <a:srgbClr val="454545"/>
                </a:solidFill>
                <a:latin typeface="Helvetica Neue"/>
                <a:ea typeface="Helvetica Neue"/>
                <a:cs typeface="Helvetica Neue"/>
                <a:sym typeface="Helvetica Neue"/>
              </a:rPr>
              <a:t> KL, Mueller MJ, </a:t>
            </a:r>
            <a:r>
              <a:rPr lang="en-US" sz="1200" dirty="0" err="1">
                <a:solidFill>
                  <a:srgbClr val="454545"/>
                </a:solidFill>
                <a:latin typeface="Helvetica Neue"/>
                <a:ea typeface="Helvetica Neue"/>
                <a:cs typeface="Helvetica Neue"/>
                <a:sym typeface="Helvetica Neue"/>
              </a:rPr>
              <a:t>Sinacore</a:t>
            </a:r>
            <a:r>
              <a:rPr lang="en-US" sz="1200" dirty="0">
                <a:solidFill>
                  <a:srgbClr val="454545"/>
                </a:solidFill>
                <a:latin typeface="Helvetica Neue"/>
                <a:ea typeface="Helvetica Neue"/>
                <a:cs typeface="Helvetica Neue"/>
                <a:sym typeface="Helvetica Neue"/>
              </a:rPr>
              <a:t> DR. Excessive Adipose Tissue Infiltration in Skeletal Muscle in Individuals With Obesity, Diabetes Mellitus, and Peripheral Neuropathy: Association With Performance and Function. Physical Therapy. 2008;88(11):1336-1344.</a:t>
            </a:r>
            <a:endParaRPr lang="en-US" sz="1200" dirty="0"/>
          </a:p>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21. Iva </a:t>
            </a:r>
            <a:r>
              <a:rPr lang="en-US" sz="1200" dirty="0" err="1">
                <a:solidFill>
                  <a:srgbClr val="454545"/>
                </a:solidFill>
                <a:latin typeface="Helvetica Neue"/>
                <a:ea typeface="Helvetica Neue"/>
                <a:cs typeface="Helvetica Neue"/>
                <a:sym typeface="Helvetica Neue"/>
              </a:rPr>
              <a:t>Miljkovic-Gacic</a:t>
            </a:r>
            <a:r>
              <a:rPr lang="en-US" sz="1200" dirty="0">
                <a:solidFill>
                  <a:srgbClr val="454545"/>
                </a:solidFill>
                <a:latin typeface="Helvetica Neue"/>
                <a:ea typeface="Helvetica Neue"/>
                <a:cs typeface="Helvetica Neue"/>
                <a:sym typeface="Helvetica Neue"/>
              </a:rPr>
              <a:t>, Christopher L Gordon, Bret H </a:t>
            </a:r>
            <a:r>
              <a:rPr lang="en-US" sz="1200" dirty="0" err="1">
                <a:solidFill>
                  <a:srgbClr val="454545"/>
                </a:solidFill>
                <a:latin typeface="Helvetica Neue"/>
                <a:ea typeface="Helvetica Neue"/>
                <a:cs typeface="Helvetica Neue"/>
                <a:sym typeface="Helvetica Neue"/>
              </a:rPr>
              <a:t>Goodpaster</a:t>
            </a:r>
            <a:r>
              <a:rPr lang="en-US" sz="1200" dirty="0">
                <a:solidFill>
                  <a:srgbClr val="454545"/>
                </a:solidFill>
                <a:latin typeface="Helvetica Neue"/>
                <a:ea typeface="Helvetica Neue"/>
                <a:cs typeface="Helvetica Neue"/>
                <a:sym typeface="Helvetica Neue"/>
              </a:rPr>
              <a:t>, </a:t>
            </a:r>
            <a:r>
              <a:rPr lang="en-US" sz="1200" dirty="0" err="1">
                <a:solidFill>
                  <a:srgbClr val="454545"/>
                </a:solidFill>
                <a:latin typeface="Helvetica Neue"/>
                <a:ea typeface="Helvetica Neue"/>
                <a:cs typeface="Helvetica Neue"/>
                <a:sym typeface="Helvetica Neue"/>
              </a:rPr>
              <a:t>Clareann</a:t>
            </a:r>
            <a:r>
              <a:rPr lang="en-US" sz="1200" dirty="0">
                <a:solidFill>
                  <a:srgbClr val="454545"/>
                </a:solidFill>
                <a:latin typeface="Helvetica Neue"/>
                <a:ea typeface="Helvetica Neue"/>
                <a:cs typeface="Helvetica Neue"/>
                <a:sym typeface="Helvetica Neue"/>
              </a:rPr>
              <a:t> H Bunker, Alan L Patrick, Lewis H </a:t>
            </a:r>
            <a:r>
              <a:rPr lang="en-US" sz="1200" dirty="0" err="1">
                <a:solidFill>
                  <a:srgbClr val="454545"/>
                </a:solidFill>
                <a:latin typeface="Helvetica Neue"/>
                <a:ea typeface="Helvetica Neue"/>
                <a:cs typeface="Helvetica Neue"/>
                <a:sym typeface="Helvetica Neue"/>
              </a:rPr>
              <a:t>Kuller</a:t>
            </a:r>
            <a:r>
              <a:rPr lang="en-US" sz="1200" dirty="0">
                <a:solidFill>
                  <a:srgbClr val="454545"/>
                </a:solidFill>
                <a:latin typeface="Helvetica Neue"/>
                <a:ea typeface="Helvetica Neue"/>
                <a:cs typeface="Helvetica Neue"/>
                <a:sym typeface="Helvetica Neue"/>
              </a:rPr>
              <a:t>. Adipose tissue infiltration in skeletal muscle: age patterns and association with diabetes among men of African ancestry. </a:t>
            </a:r>
            <a:endParaRPr lang="en-US" sz="1200" dirty="0"/>
          </a:p>
          <a:p>
            <a:pPr marL="0" lvl="0" indent="0">
              <a:lnSpc>
                <a:spcPct val="100000"/>
              </a:lnSpc>
              <a:spcBef>
                <a:spcPts val="0"/>
              </a:spcBef>
              <a:buClr>
                <a:srgbClr val="454545"/>
              </a:buClr>
              <a:buSzPts val="780"/>
              <a:buNone/>
            </a:pPr>
            <a:r>
              <a:rPr lang="en-US" sz="1200" dirty="0">
                <a:solidFill>
                  <a:srgbClr val="454545"/>
                </a:solidFill>
                <a:latin typeface="Helvetica Neue"/>
                <a:ea typeface="Helvetica Neue"/>
                <a:cs typeface="Helvetica Neue"/>
                <a:sym typeface="Helvetica Neue"/>
              </a:rPr>
              <a:t>22. Reimers, K., Reimers, C. D., Wagner, S., </a:t>
            </a:r>
            <a:r>
              <a:rPr lang="en-US" sz="1200" dirty="0" err="1">
                <a:solidFill>
                  <a:srgbClr val="454545"/>
                </a:solidFill>
                <a:latin typeface="Helvetica Neue"/>
                <a:ea typeface="Helvetica Neue"/>
                <a:cs typeface="Helvetica Neue"/>
                <a:sym typeface="Helvetica Neue"/>
              </a:rPr>
              <a:t>Paetzke</a:t>
            </a:r>
            <a:r>
              <a:rPr lang="en-US" sz="1200" dirty="0">
                <a:solidFill>
                  <a:srgbClr val="454545"/>
                </a:solidFill>
                <a:latin typeface="Helvetica Neue"/>
                <a:ea typeface="Helvetica Neue"/>
                <a:cs typeface="Helvetica Neue"/>
                <a:sym typeface="Helvetica Neue"/>
              </a:rPr>
              <a:t>, I. and </a:t>
            </a:r>
            <a:r>
              <a:rPr lang="en-US" sz="1200" dirty="0" err="1">
                <a:solidFill>
                  <a:srgbClr val="454545"/>
                </a:solidFill>
                <a:latin typeface="Helvetica Neue"/>
                <a:ea typeface="Helvetica Neue"/>
                <a:cs typeface="Helvetica Neue"/>
                <a:sym typeface="Helvetica Neue"/>
              </a:rPr>
              <a:t>Pongratz</a:t>
            </a:r>
            <a:r>
              <a:rPr lang="en-US" sz="1200" dirty="0">
                <a:solidFill>
                  <a:srgbClr val="454545"/>
                </a:solidFill>
                <a:latin typeface="Helvetica Neue"/>
                <a:ea typeface="Helvetica Neue"/>
                <a:cs typeface="Helvetica Neue"/>
                <a:sym typeface="Helvetica Neue"/>
              </a:rPr>
              <a:t>, D. E. (1993), Skeletal muscle sonography: a correlative study of echogenicity and morphology. Journal of Ultrasound in Medicine, 12: 73–77.</a:t>
            </a:r>
            <a:endParaRPr lang="en-US"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23. Nieman DC, Shanely RA, Zwetsloot KA, Meaney MP, Farris GE. Ultrasonic assessment of exercise-induced change in skeletal muscle glycogen content. BMC Sports Science, Medicine and Rehabilitation. 2015;7:9.</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24. Jacob Greene, Julien Louis, Olga Korostynska and Alex Mason. State-of-the-Art Methods for Skeletal Muscle Glycogen</a:t>
            </a:r>
            <a:endParaRPr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References</a:t>
            </a:r>
            <a:endParaRPr b="1" dirty="0"/>
          </a:p>
        </p:txBody>
      </p:sp>
      <p:sp>
        <p:nvSpPr>
          <p:cNvPr id="226" name="Google Shape;226;p40"/>
          <p:cNvSpPr txBox="1">
            <a:spLocks noGrp="1"/>
          </p:cNvSpPr>
          <p:nvPr>
            <p:ph type="body" idx="1"/>
          </p:nvPr>
        </p:nvSpPr>
        <p:spPr>
          <a:xfrm>
            <a:off x="628650" y="1352264"/>
            <a:ext cx="7886700" cy="4729163"/>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25. Hill JC, Millán IS. Validation of musculoskeletal ultrasound to assess and quantify muscle glycogen content. A novel approach. Phys Sportsmed. 2014 Sep;42(3):45-52. </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26. Millan IS, Hill J, Wischmeyer P. Measurement of skeletal muscle glycogen status in critically ill patients: a new approach in critical care monitoring. Critical Care. 2015;19 (Suppl 1):P400.</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27. Verbeek, Renate J. et al. Muscle Ultrasound in Patients with Glycogen Storage Disease Types I and III. Ultrasound in Medicine and Biology, Volume 42 , Issue 1 , 133 – 142.</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28. ADA Guidelines: Diabetes Care, Vol. 34, Supplement 1, S62</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29. Koenig RJ, Peterson CM, Kilo C, Cerami A, Williamson JR. Hemoglobin AIc as an indicator of the degree of glucose intolerance in diabetes. Diabetes. 1976 Mar;25(3):230-2.</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30. </a:t>
            </a:r>
            <a:r>
              <a:rPr lang="en-US" sz="1200" b="0" i="0" u="sng" strike="noStrike" cap="none" dirty="0">
                <a:solidFill>
                  <a:schemeClr val="hlink"/>
                </a:solidFill>
                <a:latin typeface="Helvetica Neue"/>
                <a:ea typeface="Helvetica Neue"/>
                <a:cs typeface="Helvetica Neue"/>
                <a:sym typeface="Helvetica Neue"/>
                <a:hlinkClick r:id="rId3"/>
              </a:rPr>
              <a:t>https://www.nhlbi.nih.gov/health/educational/lose_wt/BMI/bmi_dis.htm</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31. Groop L, Orho-Melander M (2008) New Insights into Impaired Muscle Glycogen Synthesis. PLoS Med5(1): e25.</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32. Jensen J, Rustad PI, Kolnes AJ, Lai Y-C. The Role of Skeletal Muscle Glycogen Breakdown for Regulation of Insulin Sensitivity by Exercise. Frontiers in Physiology. 2011;2:112. </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33. Gerald I. Shulman, M.D., Douglas L. Rothman, Ph.D., Thomas Jue, Ph.D., Peter Stein, M.D., Ralph A. DeFronzo, M.D., and Robert G. Shulman, Ph.D. Quantitation of Muscle Glycogen Synthesis in Normal Subjects and Subjects with Non-Insulin-Dependent Diabetes by 13C Nuclear Magnetic Resonance Spectroscopy. N Engl J Med 1990; 322: </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34. Jing He and David E. Kelley. Muscle glycogen content in type 2 diabetes mellitus. American Journal of Physiology-Endocrinology and Metabolism 2004 287:5, E1002-E1007 223-228.</a:t>
            </a:r>
            <a:endParaRPr sz="1200" dirty="0"/>
          </a:p>
          <a:p>
            <a:pPr marL="0" marR="0" lvl="0" indent="0" algn="l" rtl="0">
              <a:lnSpc>
                <a:spcPct val="100000"/>
              </a:lnSpc>
              <a:spcBef>
                <a:spcPts val="0"/>
              </a:spcBef>
              <a:spcAft>
                <a:spcPts val="0"/>
              </a:spcAft>
              <a:buClr>
                <a:srgbClr val="454545"/>
              </a:buClr>
              <a:buSzPts val="1200"/>
              <a:buFont typeface="Helvetica Neue"/>
              <a:buNone/>
            </a:pPr>
            <a:r>
              <a:rPr lang="en-US" sz="1200" b="0" i="0" u="none" strike="noStrike" cap="none" dirty="0">
                <a:solidFill>
                  <a:srgbClr val="454545"/>
                </a:solidFill>
                <a:latin typeface="Helvetica Neue"/>
                <a:ea typeface="Helvetica Neue"/>
                <a:cs typeface="Helvetica Neue"/>
                <a:sym typeface="Helvetica Neue"/>
              </a:rPr>
              <a:t>  </a:t>
            </a:r>
            <a:endParaRPr sz="1200" dirty="0"/>
          </a:p>
        </p:txBody>
      </p:sp>
    </p:spTree>
    <p:extLst>
      <p:ext uri="{BB962C8B-B14F-4D97-AF65-F5344CB8AC3E}">
        <p14:creationId xmlns:p14="http://schemas.microsoft.com/office/powerpoint/2010/main" val="1899762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Diabetes</a:t>
            </a:r>
            <a:endParaRPr b="1" dirty="0"/>
          </a:p>
        </p:txBody>
      </p:sp>
      <p:sp>
        <p:nvSpPr>
          <p:cNvPr id="71" name="Google Shape;71;p15"/>
          <p:cNvSpPr txBox="1">
            <a:spLocks noGrp="1"/>
          </p:cNvSpPr>
          <p:nvPr>
            <p:ph type="body" idx="1"/>
          </p:nvPr>
        </p:nvSpPr>
        <p:spPr>
          <a:xfrm>
            <a:off x="628650" y="1295400"/>
            <a:ext cx="7886700" cy="4351338"/>
          </a:xfrm>
          <a:prstGeom prst="rect">
            <a:avLst/>
          </a:prstGeom>
          <a:noFill/>
          <a:ln>
            <a:noFill/>
          </a:ln>
        </p:spPr>
        <p:txBody>
          <a:bodyPr spcFirstLastPara="1" wrap="square" lIns="45700" tIns="45700" rIns="45700" bIns="45700" anchor="t" anchorCtr="0">
            <a:noAutofit/>
          </a:bodyPr>
          <a:lstStyle/>
          <a:p>
            <a:pPr marL="406908" marR="0" lvl="0" indent="-406908" algn="l" rtl="0">
              <a:lnSpc>
                <a:spcPct val="90000"/>
              </a:lnSpc>
              <a:spcBef>
                <a:spcPts val="0"/>
              </a:spcBef>
              <a:spcAft>
                <a:spcPts val="0"/>
              </a:spcAft>
              <a:buClr>
                <a:srgbClr val="0F406A"/>
              </a:buClr>
              <a:buSzPts val="2492"/>
              <a:buFont typeface="Candara"/>
              <a:buChar char="▪"/>
            </a:pPr>
            <a:r>
              <a:rPr lang="en-US" sz="2600" b="0" i="0" u="none" strike="noStrike" cap="none" dirty="0">
                <a:solidFill>
                  <a:srgbClr val="000000"/>
                </a:solidFill>
                <a:sym typeface="Candara"/>
              </a:rPr>
              <a:t>Approximately 9.4% of the U.S. population and 382 million people globally </a:t>
            </a:r>
            <a:r>
              <a:rPr lang="en-US" sz="2600" dirty="0"/>
              <a:t>are</a:t>
            </a:r>
            <a:r>
              <a:rPr lang="en-US" sz="2600" b="0" i="0" u="none" strike="noStrike" cap="none" dirty="0">
                <a:solidFill>
                  <a:srgbClr val="000000"/>
                </a:solidFill>
                <a:sym typeface="Candara"/>
              </a:rPr>
              <a:t> affected by diabetes</a:t>
            </a:r>
            <a:r>
              <a:rPr lang="en-US" sz="2600" b="0" i="0" u="none" strike="noStrike" cap="none" baseline="30000" dirty="0">
                <a:solidFill>
                  <a:srgbClr val="000000"/>
                </a:solidFill>
                <a:sym typeface="Candara"/>
              </a:rPr>
              <a:t>4</a:t>
            </a:r>
          </a:p>
          <a:p>
            <a:pPr marL="0" marR="0" lvl="0" indent="0" algn="l" rtl="0">
              <a:lnSpc>
                <a:spcPct val="90000"/>
              </a:lnSpc>
              <a:spcBef>
                <a:spcPts val="0"/>
              </a:spcBef>
              <a:spcAft>
                <a:spcPts val="0"/>
              </a:spcAft>
              <a:buClr>
                <a:srgbClr val="0F406A"/>
              </a:buClr>
              <a:buSzPts val="2492"/>
              <a:buNone/>
            </a:pPr>
            <a:endParaRPr sz="2600" baseline="30000" dirty="0"/>
          </a:p>
          <a:p>
            <a:pPr marL="406908" marR="0" lvl="0" indent="-406908" algn="l" rtl="0">
              <a:lnSpc>
                <a:spcPct val="90000"/>
              </a:lnSpc>
              <a:spcBef>
                <a:spcPts val="800"/>
              </a:spcBef>
              <a:spcAft>
                <a:spcPts val="0"/>
              </a:spcAft>
              <a:buClr>
                <a:srgbClr val="0F406A"/>
              </a:buClr>
              <a:buSzPts val="2492"/>
              <a:buFont typeface="Candara"/>
              <a:buChar char="▪"/>
            </a:pPr>
            <a:r>
              <a:rPr lang="en-US" sz="2600" b="0" i="0" u="none" strike="noStrike" cap="none" dirty="0" smtClean="0">
                <a:solidFill>
                  <a:srgbClr val="000000"/>
                </a:solidFill>
                <a:sym typeface="Candara"/>
              </a:rPr>
              <a:t>Diabetics </a:t>
            </a:r>
            <a:r>
              <a:rPr lang="en-US" sz="2600" b="0" i="0" u="none" strike="noStrike" cap="none" dirty="0">
                <a:solidFill>
                  <a:srgbClr val="000000"/>
                </a:solidFill>
                <a:sym typeface="Candara"/>
              </a:rPr>
              <a:t>are at increased risk for multiple  </a:t>
            </a:r>
            <a:r>
              <a:rPr lang="en-US" sz="2600" b="0" i="0" u="none" strike="noStrike" cap="none" dirty="0" smtClean="0">
                <a:solidFill>
                  <a:srgbClr val="000000"/>
                </a:solidFill>
                <a:sym typeface="Candara"/>
              </a:rPr>
              <a:t>problems affecting </a:t>
            </a:r>
            <a:r>
              <a:rPr lang="en-US" sz="2600" b="0" i="0" u="none" strike="noStrike" cap="none" dirty="0">
                <a:solidFill>
                  <a:srgbClr val="000000"/>
                </a:solidFill>
                <a:sym typeface="Candara"/>
              </a:rPr>
              <a:t>th</a:t>
            </a:r>
            <a:r>
              <a:rPr lang="en-US" sz="2600" dirty="0"/>
              <a:t>e muscles, tendons, nerves, and/or </a:t>
            </a:r>
            <a:r>
              <a:rPr lang="en-US" sz="2600" dirty="0" smtClean="0"/>
              <a:t>bones</a:t>
            </a:r>
            <a:r>
              <a:rPr lang="en-US" sz="2600" b="0" i="0" u="none" strike="noStrike" cap="none" baseline="30000" dirty="0" smtClean="0">
                <a:solidFill>
                  <a:srgbClr val="000000"/>
                </a:solidFill>
                <a:sym typeface="Candara"/>
              </a:rPr>
              <a:t>4-10</a:t>
            </a:r>
            <a:endParaRPr sz="2600" dirty="0"/>
          </a:p>
          <a:p>
            <a:pPr lvl="1" indent="-457200">
              <a:spcBef>
                <a:spcPts val="0"/>
              </a:spcBef>
            </a:pPr>
            <a:r>
              <a:rPr lang="en-US" sz="2400" dirty="0"/>
              <a:t>Rotator cuff </a:t>
            </a:r>
            <a:r>
              <a:rPr lang="en-US" sz="2400" dirty="0" smtClean="0"/>
              <a:t>injury is </a:t>
            </a:r>
            <a:r>
              <a:rPr lang="en-US" sz="2400" dirty="0"/>
              <a:t>especially </a:t>
            </a:r>
            <a:r>
              <a:rPr lang="en-US" sz="2400" dirty="0" smtClean="0"/>
              <a:t>common</a:t>
            </a:r>
            <a:r>
              <a:rPr lang="en-US" sz="2400" baseline="30000" dirty="0" smtClean="0"/>
              <a:t>11-13</a:t>
            </a:r>
            <a:endParaRP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662027" y="230549"/>
            <a:ext cx="7886700" cy="701675"/>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Ultrasound Findings</a:t>
            </a:r>
            <a:endParaRPr b="1" dirty="0"/>
          </a:p>
        </p:txBody>
      </p:sp>
      <p:sp>
        <p:nvSpPr>
          <p:cNvPr id="77" name="Google Shape;77;p16"/>
          <p:cNvSpPr txBox="1">
            <a:spLocks noGrp="1"/>
          </p:cNvSpPr>
          <p:nvPr>
            <p:ph type="body" idx="1"/>
          </p:nvPr>
        </p:nvSpPr>
        <p:spPr>
          <a:xfrm>
            <a:off x="762000" y="3497262"/>
            <a:ext cx="7886700" cy="4351338"/>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Candara"/>
              <a:buChar char="▪"/>
            </a:pPr>
            <a:r>
              <a:rPr lang="en-US" sz="2400" b="0" i="0" u="none" strike="noStrike" cap="none" dirty="0" smtClean="0">
                <a:solidFill>
                  <a:srgbClr val="000000"/>
                </a:solidFill>
                <a:sym typeface="Candara"/>
              </a:rPr>
              <a:t>In type 2 diabetics, the deltoid shoulder muscle often appears brighter or more echogenic</a:t>
            </a:r>
            <a:r>
              <a:rPr lang="en-US" sz="2400" dirty="0" smtClean="0"/>
              <a:t>  than the adjacent supraspinatus rotator cuff tendon</a:t>
            </a:r>
          </a:p>
          <a:p>
            <a:pPr marL="457200" marR="0" lvl="0" indent="-457200" algn="l" rtl="0">
              <a:lnSpc>
                <a:spcPct val="90000"/>
              </a:lnSpc>
              <a:spcBef>
                <a:spcPts val="0"/>
              </a:spcBef>
              <a:spcAft>
                <a:spcPts val="0"/>
              </a:spcAft>
              <a:buClr>
                <a:srgbClr val="0F406A"/>
              </a:buClr>
              <a:buSzPts val="2800"/>
              <a:buFont typeface="Candara"/>
              <a:buChar char="▪"/>
            </a:pPr>
            <a:endParaRPr lang="en-US" sz="2400" dirty="0" smtClean="0"/>
          </a:p>
          <a:p>
            <a:pPr marL="457200" marR="0" lvl="0" indent="-457200" algn="l" rtl="0">
              <a:lnSpc>
                <a:spcPct val="90000"/>
              </a:lnSpc>
              <a:spcBef>
                <a:spcPts val="0"/>
              </a:spcBef>
              <a:spcAft>
                <a:spcPts val="0"/>
              </a:spcAft>
              <a:buClr>
                <a:srgbClr val="0F406A"/>
              </a:buClr>
              <a:buSzPts val="2800"/>
              <a:buFont typeface="Candara"/>
              <a:buChar char="▪"/>
            </a:pPr>
            <a:r>
              <a:rPr lang="en-US" sz="2400" dirty="0" smtClean="0"/>
              <a:t>In non-diabetics, the deltoid shoulder muscle is typically darker or more </a:t>
            </a:r>
            <a:r>
              <a:rPr lang="en-US" sz="2400" dirty="0" err="1" smtClean="0"/>
              <a:t>hypoechoic</a:t>
            </a:r>
            <a:r>
              <a:rPr lang="en-US" sz="2400" dirty="0" smtClean="0"/>
              <a:t> than the adjacent </a:t>
            </a:r>
            <a:r>
              <a:rPr lang="en-US" sz="2400" dirty="0" err="1" smtClean="0"/>
              <a:t>supraspinatus</a:t>
            </a:r>
            <a:r>
              <a:rPr lang="en-US" sz="2400" dirty="0" smtClean="0"/>
              <a:t> tendon </a:t>
            </a:r>
          </a:p>
        </p:txBody>
      </p:sp>
      <p:pic>
        <p:nvPicPr>
          <p:cNvPr id="5" name="Picture 4"/>
          <p:cNvPicPr>
            <a:picLocks noChangeAspect="1"/>
          </p:cNvPicPr>
          <p:nvPr/>
        </p:nvPicPr>
        <p:blipFill rotWithShape="1">
          <a:blip r:embed="rId3"/>
          <a:srcRect l="1878" t="7039" r="470"/>
          <a:stretch/>
        </p:blipFill>
        <p:spPr>
          <a:xfrm>
            <a:off x="3657600" y="1066800"/>
            <a:ext cx="4648200" cy="2360921"/>
          </a:xfrm>
          <a:prstGeom prst="rect">
            <a:avLst/>
          </a:prstGeom>
          <a:blipFill>
            <a:blip r:embed="rId4"/>
            <a:tile tx="0" ty="0" sx="100000" sy="100000" flip="none" algn="tl"/>
          </a:blipFill>
        </p:spPr>
      </p:pic>
      <p:pic>
        <p:nvPicPr>
          <p:cNvPr id="7" name="Picture 6"/>
          <p:cNvPicPr>
            <a:picLocks noChangeAspect="1"/>
          </p:cNvPicPr>
          <p:nvPr/>
        </p:nvPicPr>
        <p:blipFill rotWithShape="1">
          <a:blip r:embed="rId3"/>
          <a:srcRect l="74807" t="21058" r="2341" b="43893"/>
          <a:stretch/>
        </p:blipFill>
        <p:spPr>
          <a:xfrm>
            <a:off x="4213745" y="1171694"/>
            <a:ext cx="1050765" cy="228600"/>
          </a:xfrm>
          <a:prstGeom prst="rect">
            <a:avLst/>
          </a:prstGeom>
        </p:spPr>
      </p:pic>
      <p:pic>
        <p:nvPicPr>
          <p:cNvPr id="8" name="Picture 7"/>
          <p:cNvPicPr>
            <a:picLocks noChangeAspect="1"/>
          </p:cNvPicPr>
          <p:nvPr/>
        </p:nvPicPr>
        <p:blipFill rotWithShape="1">
          <a:blip r:embed="rId3"/>
          <a:srcRect l="74807" t="21058" r="2341" b="43893"/>
          <a:stretch/>
        </p:blipFill>
        <p:spPr>
          <a:xfrm>
            <a:off x="3657599" y="1400294"/>
            <a:ext cx="928076" cy="617904"/>
          </a:xfrm>
          <a:prstGeom prst="rect">
            <a:avLst/>
          </a:prstGeom>
        </p:spPr>
      </p:pic>
      <p:pic>
        <p:nvPicPr>
          <p:cNvPr id="9" name="Picture 8"/>
          <p:cNvPicPr>
            <a:picLocks noChangeAspect="1"/>
          </p:cNvPicPr>
          <p:nvPr/>
        </p:nvPicPr>
        <p:blipFill rotWithShape="1">
          <a:blip r:embed="rId3"/>
          <a:srcRect l="74807" t="21058" r="2341" b="43893"/>
          <a:stretch/>
        </p:blipFill>
        <p:spPr>
          <a:xfrm>
            <a:off x="7086600" y="2757783"/>
            <a:ext cx="1183304" cy="278065"/>
          </a:xfrm>
          <a:prstGeom prst="rect">
            <a:avLst/>
          </a:prstGeom>
        </p:spPr>
      </p:pic>
      <p:sp>
        <p:nvSpPr>
          <p:cNvPr id="3" name="Rectangle 2"/>
          <p:cNvSpPr/>
          <p:nvPr/>
        </p:nvSpPr>
        <p:spPr>
          <a:xfrm rot="1036077">
            <a:off x="4500374" y="1377327"/>
            <a:ext cx="779199" cy="122232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970898" y="1905000"/>
            <a:ext cx="3614777" cy="1935"/>
          </a:xfrm>
          <a:prstGeom prst="line">
            <a:avLst/>
          </a:prstGeom>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1103707" y="1604869"/>
            <a:ext cx="2637290" cy="341632"/>
          </a:xfrm>
          <a:prstGeom prst="rect">
            <a:avLst/>
          </a:prstGeom>
          <a:noFill/>
        </p:spPr>
        <p:txBody>
          <a:bodyPr wrap="square" rtlCol="0">
            <a:spAutoFit/>
          </a:bodyPr>
          <a:lstStyle/>
          <a:p>
            <a:pPr>
              <a:lnSpc>
                <a:spcPct val="90000"/>
              </a:lnSpc>
              <a:buClr>
                <a:srgbClr val="0F406A"/>
              </a:buClr>
              <a:buSzPts val="4400"/>
            </a:pPr>
            <a:r>
              <a:rPr lang="en-US" sz="1800" b="1" dirty="0">
                <a:solidFill>
                  <a:srgbClr val="0F406A"/>
                </a:solidFill>
                <a:latin typeface="Candara"/>
                <a:ea typeface="Candara"/>
                <a:cs typeface="Candara"/>
                <a:sym typeface="Candara"/>
              </a:rPr>
              <a:t>Ultrasound Field of View</a:t>
            </a:r>
          </a:p>
        </p:txBody>
      </p:sp>
      <p:sp>
        <p:nvSpPr>
          <p:cNvPr id="17" name="Rectangle 16"/>
          <p:cNvSpPr/>
          <p:nvPr/>
        </p:nvSpPr>
        <p:spPr>
          <a:xfrm>
            <a:off x="3961900" y="2588851"/>
            <a:ext cx="503690" cy="26821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05680" y="1066800"/>
            <a:ext cx="1542920" cy="26407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6942741" y="2047041"/>
            <a:ext cx="2515140" cy="246221"/>
          </a:xfrm>
          <a:prstGeom prst="rect">
            <a:avLst/>
          </a:prstGeom>
        </p:spPr>
        <p:txBody>
          <a:bodyPr wrap="square">
            <a:spAutoFit/>
          </a:bodyPr>
          <a:lstStyle/>
          <a:p>
            <a:r>
              <a:rPr lang="en-US" sz="500" dirty="0">
                <a:solidFill>
                  <a:srgbClr val="333333"/>
                </a:solidFill>
                <a:latin typeface="Calibri" panose="020F0502020204030204" pitchFamily="34" charset="0"/>
              </a:rPr>
              <a:t>“</a:t>
            </a:r>
            <a:r>
              <a:rPr lang="en-US" sz="500" dirty="0" err="1">
                <a:solidFill>
                  <a:srgbClr val="333333"/>
                </a:solidFill>
                <a:latin typeface="Calibri" panose="020F0502020204030204" pitchFamily="34" charset="0"/>
              </a:rPr>
              <a:t>Subacromial</a:t>
            </a:r>
            <a:r>
              <a:rPr lang="en-US" sz="500" dirty="0">
                <a:solidFill>
                  <a:srgbClr val="333333"/>
                </a:solidFill>
                <a:latin typeface="Calibri" panose="020F0502020204030204" pitchFamily="34" charset="0"/>
              </a:rPr>
              <a:t> Bursa.” </a:t>
            </a:r>
            <a:r>
              <a:rPr lang="en-US" sz="500" i="1" dirty="0">
                <a:solidFill>
                  <a:srgbClr val="333333"/>
                </a:solidFill>
                <a:latin typeface="Calibri" panose="020F0502020204030204" pitchFamily="34" charset="0"/>
              </a:rPr>
              <a:t>Academic Dictionaries and Encyclopedias</a:t>
            </a:r>
            <a:r>
              <a:rPr lang="en-US" sz="500" dirty="0">
                <a:solidFill>
                  <a:srgbClr val="333333"/>
                </a:solidFill>
                <a:latin typeface="Calibri" panose="020F0502020204030204" pitchFamily="34" charset="0"/>
              </a:rPr>
              <a:t>, </a:t>
            </a:r>
            <a:r>
              <a:rPr lang="en-US" sz="500" dirty="0" smtClean="0">
                <a:solidFill>
                  <a:srgbClr val="333333"/>
                </a:solidFill>
                <a:latin typeface="Calibri" panose="020F0502020204030204" pitchFamily="34" charset="0"/>
              </a:rPr>
              <a:t>Academic Dictionaries </a:t>
            </a:r>
            <a:r>
              <a:rPr lang="en-US" sz="500" dirty="0">
                <a:solidFill>
                  <a:srgbClr val="333333"/>
                </a:solidFill>
                <a:latin typeface="Calibri" panose="020F0502020204030204" pitchFamily="34" charset="0"/>
              </a:rPr>
              <a:t>and Encyclopedias, 2011, </a:t>
            </a:r>
            <a:r>
              <a:rPr lang="en-US" sz="500" dirty="0" smtClean="0">
                <a:solidFill>
                  <a:srgbClr val="333333"/>
                </a:solidFill>
                <a:latin typeface="Calibri" panose="020F0502020204030204" pitchFamily="34" charset="0"/>
              </a:rPr>
              <a:t>medicine.academic.ru/93216/</a:t>
            </a:r>
            <a:r>
              <a:rPr lang="en-US" sz="500" dirty="0" err="1" smtClean="0">
                <a:solidFill>
                  <a:srgbClr val="333333"/>
                </a:solidFill>
                <a:latin typeface="Calibri" panose="020F0502020204030204" pitchFamily="34" charset="0"/>
              </a:rPr>
              <a:t>subacromial_bursa</a:t>
            </a:r>
            <a:r>
              <a:rPr lang="en-US" sz="500" dirty="0">
                <a:solidFill>
                  <a:srgbClr val="333333"/>
                </a:solidFill>
                <a:latin typeface="Calibri" panose="020F0502020204030204" pitchFamily="34" charset="0"/>
              </a:rPr>
              <a:t>.</a:t>
            </a:r>
            <a:endParaRPr lang="en-US" sz="5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609600" y="228600"/>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Reversal of the Deltoid Muscle to Rotator </a:t>
            </a:r>
            <a:r>
              <a:rPr lang="en-US" b="1" dirty="0"/>
              <a:t>C</a:t>
            </a:r>
            <a:r>
              <a:rPr lang="en-US" sz="4400" b="1" i="0" u="none" strike="noStrike" cap="none" dirty="0">
                <a:solidFill>
                  <a:srgbClr val="0F406A"/>
                </a:solidFill>
                <a:sym typeface="Candara"/>
              </a:rPr>
              <a:t>uff Tendon </a:t>
            </a:r>
            <a:r>
              <a:rPr lang="en-US" b="1" dirty="0"/>
              <a:t>G</a:t>
            </a:r>
            <a:r>
              <a:rPr lang="en-US" sz="4400" b="1" i="0" u="none" strike="noStrike" cap="none" dirty="0">
                <a:solidFill>
                  <a:srgbClr val="0F406A"/>
                </a:solidFill>
                <a:sym typeface="Candara"/>
              </a:rPr>
              <a:t>radient</a:t>
            </a:r>
            <a:endParaRPr b="1" dirty="0"/>
          </a:p>
        </p:txBody>
      </p:sp>
      <p:sp>
        <p:nvSpPr>
          <p:cNvPr id="83" name="Google Shape;83;p17"/>
          <p:cNvSpPr txBox="1"/>
          <p:nvPr/>
        </p:nvSpPr>
        <p:spPr>
          <a:xfrm>
            <a:off x="1432250" y="5310666"/>
            <a:ext cx="6172200" cy="106680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None/>
            </a:pPr>
            <a:r>
              <a:rPr lang="en-US" sz="1800" b="1" i="0" u="none" strike="noStrike" cap="none" dirty="0">
                <a:latin typeface="Candara"/>
                <a:ea typeface="Candara"/>
                <a:cs typeface="Candara"/>
                <a:sym typeface="Candara"/>
              </a:rPr>
              <a:t>Figure 1: US images of the shoulder in the </a:t>
            </a:r>
            <a:r>
              <a:rPr lang="en-US" sz="1800" b="1" i="0" u="none" strike="noStrike" cap="none" dirty="0" smtClean="0">
                <a:latin typeface="Candara"/>
                <a:ea typeface="Candara"/>
                <a:cs typeface="Candara"/>
                <a:sym typeface="Candara"/>
              </a:rPr>
              <a:t>modified </a:t>
            </a:r>
            <a:r>
              <a:rPr lang="en-US" sz="1800" b="1" i="0" u="none" strike="noStrike" cap="none" dirty="0">
                <a:latin typeface="Candara"/>
                <a:ea typeface="Candara"/>
                <a:cs typeface="Candara"/>
                <a:sym typeface="Candara"/>
              </a:rPr>
              <a:t>long axis </a:t>
            </a:r>
            <a:endParaRPr lang="en-US" sz="1800" b="1" dirty="0">
              <a:latin typeface="Candara"/>
              <a:ea typeface="Candara"/>
              <a:cs typeface="Candara"/>
              <a:sym typeface="Candara"/>
            </a:endParaRPr>
          </a:p>
          <a:p>
            <a:pPr marL="0" marR="0" lvl="0" indent="0" algn="ctr" rtl="0">
              <a:lnSpc>
                <a:spcPct val="90000"/>
              </a:lnSpc>
              <a:spcBef>
                <a:spcPts val="0"/>
              </a:spcBef>
              <a:spcAft>
                <a:spcPts val="0"/>
              </a:spcAft>
              <a:buNone/>
            </a:pPr>
            <a:r>
              <a:rPr lang="en-US" sz="1600" b="0" i="0" u="none" strike="noStrike" cap="none" dirty="0">
                <a:latin typeface="Candara"/>
                <a:ea typeface="Candara"/>
                <a:cs typeface="Candara"/>
                <a:sym typeface="Candara"/>
              </a:rPr>
              <a:t>D - Deltoid, S - Supraspinatus, H - Humerus</a:t>
            </a:r>
            <a:endParaRPr sz="1600" b="0" i="0" u="none" strike="noStrike" cap="none" dirty="0">
              <a:latin typeface="Candara"/>
              <a:ea typeface="Candara"/>
              <a:cs typeface="Candara"/>
              <a:sym typeface="Candara"/>
            </a:endParaRPr>
          </a:p>
        </p:txBody>
      </p:sp>
      <p:pic>
        <p:nvPicPr>
          <p:cNvPr id="84" name="Google Shape;84;p17"/>
          <p:cNvPicPr preferRelativeResize="0"/>
          <p:nvPr/>
        </p:nvPicPr>
        <p:blipFill>
          <a:blip r:embed="rId3">
            <a:alphaModFix/>
          </a:blip>
          <a:stretch>
            <a:fillRect/>
          </a:stretch>
        </p:blipFill>
        <p:spPr>
          <a:xfrm>
            <a:off x="4518350" y="1668079"/>
            <a:ext cx="3690850" cy="2859094"/>
          </a:xfrm>
          <a:prstGeom prst="rect">
            <a:avLst/>
          </a:prstGeom>
          <a:noFill/>
          <a:ln>
            <a:noFill/>
          </a:ln>
        </p:spPr>
      </p:pic>
      <p:pic>
        <p:nvPicPr>
          <p:cNvPr id="85" name="Google Shape;85;p17"/>
          <p:cNvPicPr preferRelativeResize="0"/>
          <p:nvPr/>
        </p:nvPicPr>
        <p:blipFill>
          <a:blip r:embed="rId4">
            <a:alphaModFix/>
          </a:blip>
          <a:stretch>
            <a:fillRect/>
          </a:stretch>
        </p:blipFill>
        <p:spPr>
          <a:xfrm>
            <a:off x="827500" y="1668079"/>
            <a:ext cx="3690850" cy="2859099"/>
          </a:xfrm>
          <a:prstGeom prst="rect">
            <a:avLst/>
          </a:prstGeom>
          <a:noFill/>
          <a:ln>
            <a:noFill/>
          </a:ln>
        </p:spPr>
      </p:pic>
      <p:sp>
        <p:nvSpPr>
          <p:cNvPr id="86" name="Google Shape;86;p17"/>
          <p:cNvSpPr txBox="1"/>
          <p:nvPr/>
        </p:nvSpPr>
        <p:spPr>
          <a:xfrm>
            <a:off x="850050" y="1843100"/>
            <a:ext cx="2835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FFFF00"/>
                </a:solidFill>
              </a:rPr>
              <a:t>A</a:t>
            </a:r>
            <a:endParaRPr b="1" dirty="0">
              <a:solidFill>
                <a:srgbClr val="FFFF00"/>
              </a:solidFill>
            </a:endParaRPr>
          </a:p>
        </p:txBody>
      </p:sp>
      <p:sp>
        <p:nvSpPr>
          <p:cNvPr id="87" name="Google Shape;87;p17"/>
          <p:cNvSpPr txBox="1"/>
          <p:nvPr/>
        </p:nvSpPr>
        <p:spPr>
          <a:xfrm>
            <a:off x="4540900" y="1843100"/>
            <a:ext cx="2835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FFFF00"/>
                </a:solidFill>
              </a:rPr>
              <a:t>B</a:t>
            </a:r>
            <a:endParaRPr b="1" dirty="0">
              <a:solidFill>
                <a:srgbClr val="FFFF00"/>
              </a:solidFill>
            </a:endParaRPr>
          </a:p>
        </p:txBody>
      </p:sp>
      <p:sp>
        <p:nvSpPr>
          <p:cNvPr id="9" name="TextBox 8"/>
          <p:cNvSpPr txBox="1"/>
          <p:nvPr/>
        </p:nvSpPr>
        <p:spPr>
          <a:xfrm>
            <a:off x="609600" y="4523890"/>
            <a:ext cx="4073050" cy="830997"/>
          </a:xfrm>
          <a:prstGeom prst="rect">
            <a:avLst/>
          </a:prstGeom>
          <a:noFill/>
        </p:spPr>
        <p:txBody>
          <a:bodyPr wrap="square" rtlCol="0">
            <a:spAutoFit/>
          </a:bodyPr>
          <a:lstStyle/>
          <a:p>
            <a:r>
              <a:rPr lang="en-US" sz="1600" b="1" dirty="0">
                <a:latin typeface="Candara"/>
                <a:ea typeface="Candara"/>
                <a:cs typeface="Candara"/>
                <a:sym typeface="Candara"/>
              </a:rPr>
              <a:t>Image A : </a:t>
            </a:r>
            <a:r>
              <a:rPr lang="en-US" sz="1600" u="sng" dirty="0">
                <a:latin typeface="Candara"/>
                <a:ea typeface="Candara"/>
                <a:cs typeface="Candara"/>
                <a:sym typeface="Candara"/>
              </a:rPr>
              <a:t>Normal</a:t>
            </a:r>
            <a:r>
              <a:rPr lang="en-US" sz="1600" dirty="0">
                <a:latin typeface="Candara"/>
                <a:ea typeface="Candara"/>
                <a:cs typeface="Candara"/>
                <a:sym typeface="Candara"/>
              </a:rPr>
              <a:t> gradient of the </a:t>
            </a:r>
            <a:r>
              <a:rPr lang="en-US" sz="1600" dirty="0" smtClean="0">
                <a:latin typeface="Candara"/>
                <a:ea typeface="Candara"/>
                <a:cs typeface="Candara"/>
                <a:sym typeface="Candara"/>
              </a:rPr>
              <a:t>darker deltoid muscle  </a:t>
            </a:r>
            <a:r>
              <a:rPr lang="en-US" sz="1600" dirty="0">
                <a:latin typeface="Candara"/>
                <a:ea typeface="Candara"/>
                <a:cs typeface="Candara"/>
                <a:sym typeface="Candara"/>
              </a:rPr>
              <a:t>to the </a:t>
            </a:r>
            <a:r>
              <a:rPr lang="en-US" sz="1600" dirty="0" smtClean="0">
                <a:latin typeface="Candara"/>
                <a:ea typeface="Candara"/>
                <a:cs typeface="Candara"/>
                <a:sym typeface="Candara"/>
              </a:rPr>
              <a:t>brighter </a:t>
            </a:r>
            <a:r>
              <a:rPr lang="en-US" sz="1600" dirty="0" err="1" smtClean="0">
                <a:latin typeface="Candara"/>
                <a:ea typeface="Candara"/>
                <a:cs typeface="Candara"/>
                <a:sym typeface="Candara"/>
              </a:rPr>
              <a:t>supraspinatus</a:t>
            </a:r>
            <a:r>
              <a:rPr lang="en-US" sz="1600" dirty="0" smtClean="0">
                <a:latin typeface="Candara"/>
                <a:ea typeface="Candara"/>
                <a:cs typeface="Candara"/>
                <a:sym typeface="Candara"/>
              </a:rPr>
              <a:t> tendon</a:t>
            </a:r>
            <a:endParaRPr lang="en-US" sz="1600" dirty="0"/>
          </a:p>
        </p:txBody>
      </p:sp>
      <p:sp>
        <p:nvSpPr>
          <p:cNvPr id="11" name="TextBox 10"/>
          <p:cNvSpPr txBox="1"/>
          <p:nvPr/>
        </p:nvSpPr>
        <p:spPr>
          <a:xfrm>
            <a:off x="4540900" y="4551813"/>
            <a:ext cx="3875550" cy="535531"/>
          </a:xfrm>
          <a:prstGeom prst="rect">
            <a:avLst/>
          </a:prstGeom>
          <a:noFill/>
        </p:spPr>
        <p:txBody>
          <a:bodyPr wrap="square" rtlCol="0">
            <a:spAutoFit/>
          </a:bodyPr>
          <a:lstStyle/>
          <a:p>
            <a:pPr>
              <a:lnSpc>
                <a:spcPct val="90000"/>
              </a:lnSpc>
            </a:pPr>
            <a:r>
              <a:rPr lang="en-US" sz="1600" b="1" dirty="0">
                <a:latin typeface="Candara"/>
                <a:ea typeface="Candara"/>
                <a:cs typeface="Candara"/>
                <a:sym typeface="Candara"/>
              </a:rPr>
              <a:t>Image B: </a:t>
            </a:r>
            <a:r>
              <a:rPr lang="en-US" sz="1600" dirty="0">
                <a:latin typeface="Candara"/>
                <a:ea typeface="Candara"/>
                <a:cs typeface="Candara"/>
                <a:sym typeface="Candara"/>
              </a:rPr>
              <a:t>Reversal of the normal </a:t>
            </a:r>
            <a:r>
              <a:rPr lang="en-US" sz="1600" dirty="0" smtClean="0">
                <a:latin typeface="Candara"/>
                <a:ea typeface="Candara"/>
                <a:cs typeface="Candara"/>
                <a:sym typeface="Candara"/>
              </a:rPr>
              <a:t>gradient in a </a:t>
            </a:r>
            <a:r>
              <a:rPr lang="en-US" sz="1600" u="sng" dirty="0" smtClean="0">
                <a:latin typeface="Candara"/>
                <a:ea typeface="Candara"/>
                <a:cs typeface="Candara"/>
                <a:sym typeface="Candara"/>
              </a:rPr>
              <a:t>type 2 diabetic </a:t>
            </a:r>
            <a:r>
              <a:rPr lang="en-US" sz="1600" dirty="0" smtClean="0">
                <a:latin typeface="Candara"/>
                <a:ea typeface="Candara"/>
                <a:cs typeface="Candara"/>
                <a:sym typeface="Candara"/>
              </a:rPr>
              <a:t>patient</a:t>
            </a:r>
            <a:endParaRPr lang="en-US" sz="1600" dirty="0">
              <a:latin typeface="Candara"/>
              <a:ea typeface="Candara"/>
              <a:cs typeface="Candara"/>
              <a:sym typeface="Candar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Obesity</a:t>
            </a:r>
            <a:endParaRPr b="1" dirty="0"/>
          </a:p>
        </p:txBody>
      </p:sp>
      <p:sp>
        <p:nvSpPr>
          <p:cNvPr id="93" name="Google Shape;93;p18"/>
          <p:cNvSpPr txBox="1">
            <a:spLocks noGrp="1"/>
          </p:cNvSpPr>
          <p:nvPr>
            <p:ph type="body" idx="1"/>
          </p:nvPr>
        </p:nvSpPr>
        <p:spPr>
          <a:xfrm>
            <a:off x="631698" y="1524000"/>
            <a:ext cx="7886700" cy="4351338"/>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Candara"/>
              <a:buChar char="▪"/>
            </a:pPr>
            <a:r>
              <a:rPr lang="en-US" sz="2600" b="0" i="0" u="none" strike="noStrike" cap="none" dirty="0" smtClean="0">
                <a:solidFill>
                  <a:srgbClr val="000000"/>
                </a:solidFill>
                <a:sym typeface="Candara"/>
              </a:rPr>
              <a:t>Increased fat </a:t>
            </a:r>
            <a:r>
              <a:rPr lang="en-US" sz="2600" dirty="0" smtClean="0"/>
              <a:t>in the muscle has been shown to cause a brighter appearance of the muscle on US</a:t>
            </a:r>
            <a:r>
              <a:rPr lang="en-US" sz="2600" b="0" i="0" u="none" strike="noStrike" cap="none" baseline="30000" dirty="0" smtClean="0">
                <a:solidFill>
                  <a:srgbClr val="000000"/>
                </a:solidFill>
                <a:sym typeface="Candara"/>
              </a:rPr>
              <a:t>16-18</a:t>
            </a:r>
            <a:endParaRPr lang="en-US" sz="2600" b="0" i="0" u="none" strike="noStrike" cap="none" baseline="30000" dirty="0">
              <a:solidFill>
                <a:srgbClr val="000000"/>
              </a:solidFill>
              <a:sym typeface="Candara"/>
            </a:endParaRPr>
          </a:p>
          <a:p>
            <a:pPr marL="457200" marR="0" lvl="0" indent="-457200" algn="l" rtl="0">
              <a:lnSpc>
                <a:spcPct val="90000"/>
              </a:lnSpc>
              <a:spcBef>
                <a:spcPts val="0"/>
              </a:spcBef>
              <a:spcAft>
                <a:spcPts val="0"/>
              </a:spcAft>
              <a:buClr>
                <a:srgbClr val="0F406A"/>
              </a:buClr>
              <a:buSzPts val="2800"/>
              <a:buFont typeface="Candara"/>
              <a:buChar char="▪"/>
            </a:pPr>
            <a:endParaRPr sz="2600" dirty="0"/>
          </a:p>
          <a:p>
            <a:pPr marL="457200" marR="0" lvl="0" indent="-457200" algn="l" rtl="0">
              <a:lnSpc>
                <a:spcPct val="90000"/>
              </a:lnSpc>
              <a:spcBef>
                <a:spcPts val="1000"/>
              </a:spcBef>
              <a:spcAft>
                <a:spcPts val="0"/>
              </a:spcAft>
              <a:buClr>
                <a:srgbClr val="0F406A"/>
              </a:buClr>
              <a:buSzPts val="2800"/>
              <a:buFont typeface="Candara"/>
              <a:buChar char="▪"/>
            </a:pPr>
            <a:r>
              <a:rPr lang="en-US" sz="2600" dirty="0" smtClean="0"/>
              <a:t>Our findings show that the deltoid muscle in type 2 diabetics was brighter than the deltoid muscle of obese </a:t>
            </a:r>
            <a:r>
              <a:rPr lang="en-US" sz="2600" b="0" i="0" u="none" strike="noStrike" cap="none" dirty="0" smtClean="0">
                <a:solidFill>
                  <a:srgbClr val="000000"/>
                </a:solidFill>
                <a:sym typeface="Candara"/>
              </a:rPr>
              <a:t>non-diabetics</a:t>
            </a:r>
            <a:r>
              <a:rPr lang="en-US" sz="2600" b="0" i="0" u="none" strike="noStrike" cap="none" baseline="30000" dirty="0" smtClean="0">
                <a:solidFill>
                  <a:srgbClr val="000000"/>
                </a:solidFill>
                <a:sym typeface="Candara"/>
              </a:rPr>
              <a:t>19-21</a:t>
            </a:r>
            <a:endParaRPr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01304" y="228600"/>
            <a:ext cx="87630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Normal Deltoid Muscle </a:t>
            </a:r>
            <a:r>
              <a:rPr lang="en-US" sz="4400" b="1" i="0" u="none" strike="noStrike" cap="none" dirty="0" smtClean="0">
                <a:solidFill>
                  <a:srgbClr val="0F406A"/>
                </a:solidFill>
                <a:sym typeface="Candara"/>
              </a:rPr>
              <a:t>Brightness in </a:t>
            </a:r>
            <a:r>
              <a:rPr lang="en-US" sz="4400" b="1" i="0" u="none" strike="noStrike" cap="none" dirty="0">
                <a:solidFill>
                  <a:srgbClr val="0F406A"/>
                </a:solidFill>
                <a:sym typeface="Candara"/>
              </a:rPr>
              <a:t>an Obese Non-Diabetic Patient</a:t>
            </a:r>
            <a:endParaRPr b="1" dirty="0"/>
          </a:p>
        </p:txBody>
      </p:sp>
      <p:sp>
        <p:nvSpPr>
          <p:cNvPr id="99" name="Google Shape;99;p19"/>
          <p:cNvSpPr txBox="1"/>
          <p:nvPr/>
        </p:nvSpPr>
        <p:spPr>
          <a:xfrm>
            <a:off x="6019800" y="2819400"/>
            <a:ext cx="2971800" cy="2300700"/>
          </a:xfrm>
          <a:prstGeom prst="rect">
            <a:avLst/>
          </a:prstGeom>
          <a:noFill/>
          <a:ln>
            <a:noFill/>
          </a:ln>
        </p:spPr>
        <p:txBody>
          <a:bodyPr spcFirstLastPara="1" wrap="square" lIns="45700" tIns="45700" rIns="45700" bIns="45700" anchor="t" anchorCtr="0">
            <a:noAutofit/>
          </a:bodyPr>
          <a:lstStyle/>
          <a:p>
            <a:pPr marL="457200" marR="0" lvl="0" indent="0" algn="l" rtl="0">
              <a:lnSpc>
                <a:spcPct val="90000"/>
              </a:lnSpc>
              <a:spcBef>
                <a:spcPts val="0"/>
              </a:spcBef>
              <a:spcAft>
                <a:spcPts val="0"/>
              </a:spcAft>
              <a:buNone/>
            </a:pPr>
            <a:r>
              <a:rPr lang="en-US" sz="2000" b="1" i="0" u="none" strike="noStrike" cap="none" dirty="0">
                <a:solidFill>
                  <a:srgbClr val="000000"/>
                </a:solidFill>
                <a:latin typeface="Candara"/>
                <a:ea typeface="Candara"/>
                <a:cs typeface="Candara"/>
                <a:sym typeface="Candara"/>
              </a:rPr>
              <a:t>Figure 2: </a:t>
            </a:r>
            <a:r>
              <a:rPr lang="en-US" sz="2000" b="1" i="0" u="none" strike="noStrike" cap="none" dirty="0" smtClean="0">
                <a:solidFill>
                  <a:srgbClr val="000000"/>
                </a:solidFill>
                <a:latin typeface="Candara"/>
                <a:ea typeface="Candara"/>
                <a:cs typeface="Candara"/>
                <a:sym typeface="Candara"/>
              </a:rPr>
              <a:t>US image of </a:t>
            </a:r>
            <a:r>
              <a:rPr lang="en-US" sz="2000" b="1" i="0" u="none" strike="noStrike" cap="none" dirty="0">
                <a:solidFill>
                  <a:srgbClr val="000000"/>
                </a:solidFill>
                <a:latin typeface="Candara"/>
                <a:ea typeface="Candara"/>
                <a:cs typeface="Candara"/>
                <a:sym typeface="Candara"/>
              </a:rPr>
              <a:t>the </a:t>
            </a:r>
            <a:r>
              <a:rPr lang="en-US" sz="2000" b="1" i="0" u="sng" strike="noStrike" cap="none" dirty="0">
                <a:solidFill>
                  <a:srgbClr val="000000"/>
                </a:solidFill>
                <a:latin typeface="Candara"/>
                <a:ea typeface="Candara"/>
                <a:cs typeface="Candara"/>
                <a:sym typeface="Candara"/>
              </a:rPr>
              <a:t>normal</a:t>
            </a:r>
            <a:r>
              <a:rPr lang="en-US" sz="2000" b="1" i="0" u="none" strike="noStrike" cap="none" dirty="0">
                <a:solidFill>
                  <a:srgbClr val="000000"/>
                </a:solidFill>
                <a:latin typeface="Candara"/>
                <a:ea typeface="Candara"/>
                <a:cs typeface="Candara"/>
                <a:sym typeface="Candara"/>
              </a:rPr>
              <a:t> deltoid muscle obtained in short axis</a:t>
            </a:r>
          </a:p>
          <a:p>
            <a:pPr marL="457200" marR="0" lvl="0" indent="0" algn="l" rtl="0">
              <a:lnSpc>
                <a:spcPct val="90000"/>
              </a:lnSpc>
              <a:spcBef>
                <a:spcPts val="0"/>
              </a:spcBef>
              <a:spcAft>
                <a:spcPts val="0"/>
              </a:spcAft>
              <a:buNone/>
            </a:pPr>
            <a:endParaRPr lang="en-US" sz="2000" b="1" i="0" u="none" strike="noStrike" cap="none" dirty="0">
              <a:solidFill>
                <a:srgbClr val="000000"/>
              </a:solidFill>
              <a:latin typeface="Candara"/>
              <a:ea typeface="Candara"/>
              <a:cs typeface="Candara"/>
              <a:sym typeface="Candara"/>
            </a:endParaRPr>
          </a:p>
          <a:p>
            <a:pPr marL="457200" marR="0" lvl="0" indent="0" algn="l" rtl="0">
              <a:lnSpc>
                <a:spcPct val="90000"/>
              </a:lnSpc>
              <a:spcBef>
                <a:spcPts val="0"/>
              </a:spcBef>
              <a:spcAft>
                <a:spcPts val="0"/>
              </a:spcAft>
              <a:buNone/>
            </a:pPr>
            <a:r>
              <a:rPr lang="en-US" sz="1600" b="0" i="0" u="none" strike="noStrike" cap="none" dirty="0">
                <a:solidFill>
                  <a:srgbClr val="000000"/>
                </a:solidFill>
                <a:latin typeface="Candara"/>
                <a:ea typeface="Candara"/>
                <a:cs typeface="Candara"/>
                <a:sym typeface="Candara"/>
              </a:rPr>
              <a:t>D - Deltoid, H - Humerus</a:t>
            </a:r>
            <a:endParaRPr sz="1100" dirty="0"/>
          </a:p>
        </p:txBody>
      </p:sp>
      <p:pic>
        <p:nvPicPr>
          <p:cNvPr id="100" name="Google Shape;100;p19"/>
          <p:cNvPicPr preferRelativeResize="0"/>
          <p:nvPr/>
        </p:nvPicPr>
        <p:blipFill rotWithShape="1">
          <a:blip r:embed="rId3">
            <a:alphaModFix/>
          </a:blip>
          <a:srcRect t="5204" r="2590"/>
          <a:stretch/>
        </p:blipFill>
        <p:spPr>
          <a:xfrm>
            <a:off x="457200" y="1752600"/>
            <a:ext cx="5903775" cy="386193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Brighter Deltoid </a:t>
            </a:r>
            <a:r>
              <a:rPr lang="en-US" b="1" dirty="0"/>
              <a:t>Muscle in a Type 2 Diabetic Patient</a:t>
            </a:r>
            <a:endParaRPr lang="en-US" dirty="0"/>
          </a:p>
        </p:txBody>
      </p:sp>
      <p:sp>
        <p:nvSpPr>
          <p:cNvPr id="3" name="Text Placeholder 2"/>
          <p:cNvSpPr>
            <a:spLocks noGrp="1"/>
          </p:cNvSpPr>
          <p:nvPr>
            <p:ph type="body" idx="1"/>
          </p:nvPr>
        </p:nvSpPr>
        <p:spPr>
          <a:xfrm>
            <a:off x="5730766" y="2401197"/>
            <a:ext cx="3276600" cy="2746375"/>
          </a:xfrm>
        </p:spPr>
        <p:txBody>
          <a:bodyPr/>
          <a:lstStyle/>
          <a:p>
            <a:pPr lvl="0" indent="0">
              <a:spcBef>
                <a:spcPts val="0"/>
              </a:spcBef>
              <a:buNone/>
            </a:pPr>
            <a:r>
              <a:rPr lang="en-US" sz="2000" b="1" dirty="0"/>
              <a:t>Figure 3: I</a:t>
            </a:r>
            <a:r>
              <a:rPr lang="en-US" sz="2000" b="1" dirty="0" smtClean="0"/>
              <a:t>mage </a:t>
            </a:r>
            <a:r>
              <a:rPr lang="en-US" sz="2000" b="1" dirty="0"/>
              <a:t>of the </a:t>
            </a:r>
            <a:r>
              <a:rPr lang="en-US" sz="2000" b="1" dirty="0" smtClean="0"/>
              <a:t>brighter deltoid muscle in </a:t>
            </a:r>
            <a:r>
              <a:rPr lang="en-US" sz="2000" b="1" u="sng" dirty="0" smtClean="0"/>
              <a:t>a type 2 diabetic</a:t>
            </a:r>
            <a:r>
              <a:rPr lang="en-US" sz="2000" b="1" dirty="0" smtClean="0"/>
              <a:t> patient</a:t>
            </a:r>
            <a:endParaRPr lang="en-US" sz="2000" b="1" dirty="0"/>
          </a:p>
          <a:p>
            <a:pPr lvl="0" indent="0">
              <a:spcBef>
                <a:spcPts val="0"/>
              </a:spcBef>
              <a:buNone/>
            </a:pPr>
            <a:endParaRPr lang="en-US" sz="1600" b="1" dirty="0"/>
          </a:p>
          <a:p>
            <a:pPr lvl="0" indent="0">
              <a:spcBef>
                <a:spcPts val="0"/>
              </a:spcBef>
              <a:buNone/>
            </a:pPr>
            <a:r>
              <a:rPr lang="en-US" sz="1600" dirty="0"/>
              <a:t>D - Deltoid, H - Humerus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474" y="1717344"/>
            <a:ext cx="5143500" cy="3924300"/>
          </a:xfrm>
          <a:prstGeom prst="rect">
            <a:avLst/>
          </a:prstGeom>
        </p:spPr>
      </p:pic>
    </p:spTree>
    <p:extLst>
      <p:ext uri="{BB962C8B-B14F-4D97-AF65-F5344CB8AC3E}">
        <p14:creationId xmlns:p14="http://schemas.microsoft.com/office/powerpoint/2010/main" val="3682626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F406A"/>
              </a:buClr>
              <a:buSzPts val="4400"/>
              <a:buFont typeface="Candara"/>
              <a:buNone/>
            </a:pPr>
            <a:r>
              <a:rPr lang="en-US" sz="4400" b="1" i="0" u="none" strike="noStrike" cap="none" dirty="0">
                <a:solidFill>
                  <a:srgbClr val="0F406A"/>
                </a:solidFill>
                <a:sym typeface="Candara"/>
              </a:rPr>
              <a:t>Intramuscular Glycogen Levels</a:t>
            </a:r>
            <a:endParaRPr b="1" dirty="0"/>
          </a:p>
        </p:txBody>
      </p:sp>
      <p:sp>
        <p:nvSpPr>
          <p:cNvPr id="106" name="Google Shape;106;p20"/>
          <p:cNvSpPr txBox="1">
            <a:spLocks noGrp="1"/>
          </p:cNvSpPr>
          <p:nvPr>
            <p:ph type="body" idx="1"/>
          </p:nvPr>
        </p:nvSpPr>
        <p:spPr>
          <a:xfrm>
            <a:off x="628650" y="1447800"/>
            <a:ext cx="7886700" cy="4351338"/>
          </a:xfrm>
          <a:prstGeom prst="rect">
            <a:avLst/>
          </a:prstGeom>
          <a:noFill/>
          <a:ln>
            <a:noFill/>
          </a:ln>
        </p:spPr>
        <p:txBody>
          <a:bodyPr spcFirstLastPara="1" wrap="square" lIns="45700" tIns="45700" rIns="45700" bIns="45700" anchor="t" anchorCtr="0">
            <a:noAutofit/>
          </a:bodyPr>
          <a:lstStyle/>
          <a:p>
            <a:pPr marL="457200" marR="0" lvl="0" indent="-457200" algn="l" rtl="0">
              <a:lnSpc>
                <a:spcPct val="90000"/>
              </a:lnSpc>
              <a:spcBef>
                <a:spcPts val="0"/>
              </a:spcBef>
              <a:spcAft>
                <a:spcPts val="0"/>
              </a:spcAft>
              <a:buClr>
                <a:srgbClr val="0F406A"/>
              </a:buClr>
              <a:buSzPts val="2800"/>
              <a:buFont typeface="Candara"/>
              <a:buChar char="▪"/>
            </a:pPr>
            <a:r>
              <a:rPr lang="en-US" sz="2600" dirty="0" smtClean="0"/>
              <a:t>Glycogen is a key source of energy for the body </a:t>
            </a:r>
          </a:p>
          <a:p>
            <a:pPr marL="457200" marR="0" lvl="0" indent="-457200" algn="l" rtl="0">
              <a:lnSpc>
                <a:spcPct val="90000"/>
              </a:lnSpc>
              <a:spcBef>
                <a:spcPts val="0"/>
              </a:spcBef>
              <a:spcAft>
                <a:spcPts val="0"/>
              </a:spcAft>
              <a:buClr>
                <a:srgbClr val="0F406A"/>
              </a:buClr>
              <a:buSzPts val="2800"/>
              <a:buFont typeface="Candara"/>
              <a:buChar char="▪"/>
            </a:pPr>
            <a:endParaRPr lang="en-US" sz="2600" dirty="0" smtClean="0"/>
          </a:p>
          <a:p>
            <a:pPr marL="457200" marR="0" lvl="0" indent="-457200" algn="l" rtl="0">
              <a:lnSpc>
                <a:spcPct val="90000"/>
              </a:lnSpc>
              <a:spcBef>
                <a:spcPts val="0"/>
              </a:spcBef>
              <a:spcAft>
                <a:spcPts val="0"/>
              </a:spcAft>
              <a:buClr>
                <a:srgbClr val="0F406A"/>
              </a:buClr>
              <a:buSzPts val="2800"/>
              <a:buFont typeface="Candara"/>
              <a:buChar char="▪"/>
            </a:pPr>
            <a:r>
              <a:rPr lang="en-US" sz="2600" dirty="0" smtClean="0"/>
              <a:t>Glycogen is stored primarily in the liver and muscles</a:t>
            </a:r>
          </a:p>
          <a:p>
            <a:pPr marL="457200" marR="0" lvl="0" indent="-457200" algn="l" rtl="0">
              <a:lnSpc>
                <a:spcPct val="90000"/>
              </a:lnSpc>
              <a:spcBef>
                <a:spcPts val="0"/>
              </a:spcBef>
              <a:spcAft>
                <a:spcPts val="0"/>
              </a:spcAft>
              <a:buClr>
                <a:srgbClr val="0F406A"/>
              </a:buClr>
              <a:buSzPts val="2800"/>
              <a:buFont typeface="Candara"/>
              <a:buChar char="▪"/>
            </a:pPr>
            <a:endParaRPr lang="en-US" sz="2600" dirty="0" smtClean="0"/>
          </a:p>
          <a:p>
            <a:pPr marL="457200" marR="0" lvl="0" indent="-457200" algn="l" rtl="0">
              <a:lnSpc>
                <a:spcPct val="90000"/>
              </a:lnSpc>
              <a:spcBef>
                <a:spcPts val="0"/>
              </a:spcBef>
              <a:spcAft>
                <a:spcPts val="0"/>
              </a:spcAft>
              <a:buClr>
                <a:srgbClr val="0F406A"/>
              </a:buClr>
              <a:buSzPts val="2800"/>
              <a:buFont typeface="Candara"/>
              <a:buChar char="▪"/>
            </a:pPr>
            <a:r>
              <a:rPr lang="en-US" sz="2600" dirty="0" smtClean="0"/>
              <a:t>We predict that the brighter deltoid muscle in type in 2 diabetes is not only from increased fat in the muscle but also lower glycogen in the muscle</a:t>
            </a:r>
          </a:p>
          <a:p>
            <a:pPr marL="457200" marR="0" lvl="0" indent="-457200" algn="l" rtl="0">
              <a:lnSpc>
                <a:spcPct val="90000"/>
              </a:lnSpc>
              <a:spcBef>
                <a:spcPts val="0"/>
              </a:spcBef>
              <a:spcAft>
                <a:spcPts val="0"/>
              </a:spcAft>
              <a:buClr>
                <a:srgbClr val="0F406A"/>
              </a:buClr>
              <a:buSzPts val="2800"/>
              <a:buFont typeface="Candara"/>
              <a:buChar char="▪"/>
            </a:pPr>
            <a:endParaRPr lang="en-US" sz="2600" dirty="0" smtClean="0"/>
          </a:p>
          <a:p>
            <a:pPr marL="457200" marR="0" lvl="0" indent="-457200" algn="l" rtl="0">
              <a:lnSpc>
                <a:spcPct val="90000"/>
              </a:lnSpc>
              <a:spcBef>
                <a:spcPts val="0"/>
              </a:spcBef>
              <a:spcAft>
                <a:spcPts val="0"/>
              </a:spcAft>
              <a:buClr>
                <a:srgbClr val="0F406A"/>
              </a:buClr>
              <a:buSzPts val="2800"/>
              <a:buFont typeface="Candara"/>
              <a:buChar char="▪"/>
            </a:pPr>
            <a:r>
              <a:rPr lang="en-US" sz="2600" dirty="0" smtClean="0"/>
              <a:t>Research also shows muscles of athletes appear brighter on ultrasound following exercise, when their glycogen stores are depleted</a:t>
            </a:r>
            <a:r>
              <a:rPr lang="en-US" sz="2600" baseline="30000" dirty="0" smtClean="0"/>
              <a:t>23-27</a:t>
            </a:r>
            <a:r>
              <a:rPr lang="en-US" sz="2600" dirty="0" smtClean="0"/>
              <a:t> </a:t>
            </a:r>
          </a:p>
          <a:p>
            <a:pPr marL="457200" marR="0" lvl="0" indent="-457200" algn="l" rtl="0">
              <a:lnSpc>
                <a:spcPct val="90000"/>
              </a:lnSpc>
              <a:spcBef>
                <a:spcPts val="0"/>
              </a:spcBef>
              <a:spcAft>
                <a:spcPts val="0"/>
              </a:spcAft>
              <a:buClr>
                <a:srgbClr val="0F406A"/>
              </a:buClr>
              <a:buSzPts val="2800"/>
              <a:buFont typeface="Candara"/>
              <a:buChar char="▪"/>
            </a:pPr>
            <a:endParaRPr sz="2600" dirty="0"/>
          </a:p>
          <a:p>
            <a:pPr marL="457200" marR="0" lvl="0" indent="-457200" algn="l" rtl="0">
              <a:lnSpc>
                <a:spcPct val="90000"/>
              </a:lnSpc>
              <a:spcBef>
                <a:spcPts val="1000"/>
              </a:spcBef>
              <a:spcAft>
                <a:spcPts val="0"/>
              </a:spcAft>
              <a:buClr>
                <a:srgbClr val="0F406A"/>
              </a:buClr>
              <a:buSzPts val="2800"/>
              <a:buFont typeface="Candara"/>
              <a:buChar char="▪"/>
            </a:pPr>
            <a:endParaRPr sz="2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1428</TotalTime>
  <Words>2438</Words>
  <Application>Microsoft Office PowerPoint</Application>
  <PresentationFormat>On-screen Show (4:3)</PresentationFormat>
  <Paragraphs>181</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Helvetica Neue</vt:lpstr>
      <vt:lpstr>Candara</vt:lpstr>
      <vt:lpstr>Arial</vt:lpstr>
      <vt:lpstr>Wingdings</vt:lpstr>
      <vt:lpstr>Office Theme</vt:lpstr>
      <vt:lpstr>The Echogenic Appearance of the Diabetic Deltoid Muscle on Shoulder Ultrasound:  Is This Simply from Adipose Tissue Infiltration, Can This Appearance Predict Type 2 Diabetes and Be Used to Detect Pre-Diabetes?</vt:lpstr>
      <vt:lpstr>Introduction</vt:lpstr>
      <vt:lpstr>Diabetes</vt:lpstr>
      <vt:lpstr>Ultrasound Findings</vt:lpstr>
      <vt:lpstr>Reversal of the Deltoid Muscle to Rotator Cuff Tendon Gradient</vt:lpstr>
      <vt:lpstr>Obesity</vt:lpstr>
      <vt:lpstr>Normal Deltoid Muscle Brightness in an Obese Non-Diabetic Patient</vt:lpstr>
      <vt:lpstr>Brighter Deltoid Muscle in a Type 2 Diabetic Patient</vt:lpstr>
      <vt:lpstr>Intramuscular Glycogen Levels</vt:lpstr>
      <vt:lpstr>Methods- Selection of Patients </vt:lpstr>
      <vt:lpstr>Blinded Image Review</vt:lpstr>
      <vt:lpstr>Results- Study Group</vt:lpstr>
      <vt:lpstr>Results- MSK Radiologists’ Review</vt:lpstr>
      <vt:lpstr>Results- Type 2 Diabetic Patients</vt:lpstr>
      <vt:lpstr>PowerPoint Presentation</vt:lpstr>
      <vt:lpstr>PowerPoint Presentation</vt:lpstr>
      <vt:lpstr>Results- Pre-Diabetic Patients</vt:lpstr>
      <vt:lpstr>Results- Obese Non-Diabetic Patients</vt:lpstr>
      <vt:lpstr>Discussion- Ultrasound to Diagnose Diabetes?</vt:lpstr>
      <vt:lpstr>Discussion- Ultrasound to Diagnose Pre-Diabetes?</vt:lpstr>
      <vt:lpstr>Discussion- Fat Infiltration</vt:lpstr>
      <vt:lpstr>Discussion- Glycogen Storage</vt:lpstr>
      <vt:lpstr>Discussion- Glycogen Storage</vt:lpstr>
      <vt:lpstr>Limitations</vt:lpstr>
      <vt:lpstr>Conclusion</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Echogenic Appearance of the Diabetic Deltoid Muscle on Shoulder Ultrasound:  Is This Simply from Adipose Tissue Infiltration, Can This Appearance Predict Type 2 Diabetes and be Used to Detect Pre-Diabetes?</dc:title>
  <dc:creator>k rosen</dc:creator>
  <cp:lastModifiedBy>Dionna Arnold</cp:lastModifiedBy>
  <cp:revision>175</cp:revision>
  <dcterms:modified xsi:type="dcterms:W3CDTF">2018-11-09T21:45:27Z</dcterms:modified>
</cp:coreProperties>
</file>