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7" r:id="rId2"/>
    <p:sldId id="258" r:id="rId3"/>
    <p:sldId id="260" r:id="rId4"/>
  </p:sldIdLst>
  <p:sldSz cx="8229600" cy="5211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111" d="100"/>
          <a:sy n="111" d="100"/>
        </p:scale>
        <p:origin x="39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F4236-913F-4EEB-8812-57A557C958D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143000"/>
            <a:ext cx="4873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87C7A-82E8-4961-AC9C-5E417D2C3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1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852944"/>
            <a:ext cx="6172200" cy="1814466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37382"/>
            <a:ext cx="6172200" cy="1258303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7" y="277478"/>
            <a:ext cx="1774508" cy="4416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277478"/>
            <a:ext cx="5220653" cy="4416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1299322"/>
            <a:ext cx="7098030" cy="21679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3487780"/>
            <a:ext cx="7098030" cy="1140073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387390"/>
            <a:ext cx="3497580" cy="330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1387390"/>
            <a:ext cx="3497580" cy="330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277478"/>
            <a:ext cx="7098030" cy="10073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7" y="1277606"/>
            <a:ext cx="3481506" cy="626135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7" y="1903741"/>
            <a:ext cx="3481506" cy="2800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1277606"/>
            <a:ext cx="3498652" cy="626135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1903741"/>
            <a:ext cx="3498652" cy="2800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8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9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47451"/>
            <a:ext cx="2654260" cy="1216078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750398"/>
            <a:ext cx="4166235" cy="3703730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563529"/>
            <a:ext cx="2654260" cy="2896631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7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47451"/>
            <a:ext cx="2654260" cy="1216078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750398"/>
            <a:ext cx="4166235" cy="3703730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563529"/>
            <a:ext cx="2654260" cy="2896631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9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277478"/>
            <a:ext cx="7098030" cy="1007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1387390"/>
            <a:ext cx="7098030" cy="3306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4830533"/>
            <a:ext cx="1851660" cy="277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60A0-2F89-4CC6-8508-AB88850E0C4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4830533"/>
            <a:ext cx="2777490" cy="277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4830533"/>
            <a:ext cx="1851660" cy="277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2738C-1121-46A0-B023-C1B6AEF7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5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86708ED-3C31-4FAF-881A-52A928510D18}"/>
              </a:ext>
            </a:extLst>
          </p:cNvPr>
          <p:cNvSpPr txBox="1"/>
          <p:nvPr/>
        </p:nvSpPr>
        <p:spPr>
          <a:xfrm>
            <a:off x="4628487" y="302606"/>
            <a:ext cx="344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(B) BMI-z-scores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9ED03-856C-4D27-9997-D87B2068F20C}"/>
              </a:ext>
            </a:extLst>
          </p:cNvPr>
          <p:cNvSpPr txBox="1"/>
          <p:nvPr/>
        </p:nvSpPr>
        <p:spPr>
          <a:xfrm>
            <a:off x="193183" y="302607"/>
            <a:ext cx="344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(A) Weight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4C48EE-3963-4338-B5D0-001DE2CBF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3"/>
          <a:stretch/>
        </p:blipFill>
        <p:spPr>
          <a:xfrm>
            <a:off x="4436263" y="456493"/>
            <a:ext cx="3746446" cy="40582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6792FB-162D-4D42-9E67-B5738BDC0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15"/>
            <a:ext cx="4058251" cy="405825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09342FB-8D46-43D9-A0BB-F3229A9E15D3}"/>
              </a:ext>
            </a:extLst>
          </p:cNvPr>
          <p:cNvSpPr/>
          <p:nvPr/>
        </p:nvSpPr>
        <p:spPr>
          <a:xfrm>
            <a:off x="3163330" y="939114"/>
            <a:ext cx="1091513" cy="1841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302E15-7E4D-4703-8D31-ADA143B9A686}"/>
              </a:ext>
            </a:extLst>
          </p:cNvPr>
          <p:cNvSpPr/>
          <p:nvPr/>
        </p:nvSpPr>
        <p:spPr>
          <a:xfrm>
            <a:off x="7704217" y="939114"/>
            <a:ext cx="506627" cy="1841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0D676A9-E676-44BD-850E-D6EAB4108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7" t="21269" r="8962" b="42396"/>
          <a:stretch/>
        </p:blipFill>
        <p:spPr>
          <a:xfrm>
            <a:off x="3801143" y="1162396"/>
            <a:ext cx="362844" cy="14745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817501-CFB1-42AD-8D9C-9C43E936D922}"/>
              </a:ext>
            </a:extLst>
          </p:cNvPr>
          <p:cNvSpPr txBox="1"/>
          <p:nvPr/>
        </p:nvSpPr>
        <p:spPr>
          <a:xfrm>
            <a:off x="3338582" y="885397"/>
            <a:ext cx="1297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-log10(p-value)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71E842-E29C-4CBF-9AE5-531C02EDA817}"/>
              </a:ext>
            </a:extLst>
          </p:cNvPr>
          <p:cNvSpPr/>
          <p:nvPr/>
        </p:nvSpPr>
        <p:spPr>
          <a:xfrm>
            <a:off x="3982565" y="1828800"/>
            <a:ext cx="132235" cy="119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5C0D9-2A0C-4C46-A528-8362BAB1B467}"/>
              </a:ext>
            </a:extLst>
          </p:cNvPr>
          <p:cNvSpPr txBox="1"/>
          <p:nvPr/>
        </p:nvSpPr>
        <p:spPr>
          <a:xfrm>
            <a:off x="116892" y="4514744"/>
            <a:ext cx="771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connectivity of functional networks is associated with weight and BMI variations. Most and negatively affected are the so-called “salience” and “cingulo-opercular” networks that are related to inhibitory control, motivation and reward-based decision making. Blue is used for positive and red for negative associations.</a:t>
            </a:r>
          </a:p>
        </p:txBody>
      </p:sp>
    </p:spTree>
    <p:extLst>
      <p:ext uri="{BB962C8B-B14F-4D97-AF65-F5344CB8AC3E}">
        <p14:creationId xmlns:p14="http://schemas.microsoft.com/office/powerpoint/2010/main" val="69372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3D68977-0384-4216-B74B-96F0CACDD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0" t="8425" r="32257"/>
          <a:stretch/>
        </p:blipFill>
        <p:spPr>
          <a:xfrm>
            <a:off x="3387743" y="235354"/>
            <a:ext cx="2287479" cy="34556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5B69DE-8557-440F-9681-81C34DD3E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r="26477"/>
          <a:stretch/>
        </p:blipFill>
        <p:spPr>
          <a:xfrm>
            <a:off x="686915" y="227949"/>
            <a:ext cx="2328376" cy="30727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E63DD7-9317-45DA-9D5C-F0B8572EE0BE}"/>
              </a:ext>
            </a:extLst>
          </p:cNvPr>
          <p:cNvSpPr txBox="1"/>
          <p:nvPr/>
        </p:nvSpPr>
        <p:spPr>
          <a:xfrm>
            <a:off x="31223" y="673534"/>
            <a:ext cx="3323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05226B-FD0C-4C0F-A4A2-74DDC5CE1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3" r="21315" b="24151"/>
          <a:stretch/>
        </p:blipFill>
        <p:spPr>
          <a:xfrm>
            <a:off x="2293648" y="2842412"/>
            <a:ext cx="4026856" cy="19143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4CACF0-E6CF-4107-A1D6-80E1F7762F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18473" r="26218" b="10474"/>
          <a:stretch/>
        </p:blipFill>
        <p:spPr>
          <a:xfrm>
            <a:off x="548391" y="2747398"/>
            <a:ext cx="2569730" cy="22182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A5D631-B4AB-4A73-B642-6205E17BC696}"/>
              </a:ext>
            </a:extLst>
          </p:cNvPr>
          <p:cNvSpPr txBox="1"/>
          <p:nvPr/>
        </p:nvSpPr>
        <p:spPr>
          <a:xfrm>
            <a:off x="31223" y="2646172"/>
            <a:ext cx="3323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(B) BMI-z-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scores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2499FE-555D-4408-B7CE-1BAD09B2BE02}"/>
              </a:ext>
            </a:extLst>
          </p:cNvPr>
          <p:cNvSpPr txBox="1"/>
          <p:nvPr/>
        </p:nvSpPr>
        <p:spPr>
          <a:xfrm>
            <a:off x="1059367" y="365757"/>
            <a:ext cx="158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hemisphere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3587DF-9B63-4896-BE98-69F10F77966F}"/>
              </a:ext>
            </a:extLst>
          </p:cNvPr>
          <p:cNvSpPr txBox="1"/>
          <p:nvPr/>
        </p:nvSpPr>
        <p:spPr>
          <a:xfrm>
            <a:off x="3739746" y="365756"/>
            <a:ext cx="158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hemisphere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E408AE-1DE0-485D-9B47-EA591BCC5D0F}"/>
              </a:ext>
            </a:extLst>
          </p:cNvPr>
          <p:cNvSpPr txBox="1"/>
          <p:nvPr/>
        </p:nvSpPr>
        <p:spPr>
          <a:xfrm>
            <a:off x="116892" y="4661537"/>
            <a:ext cx="771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cortical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prefrontal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negatively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BMI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BMI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cortical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0D47EE-A926-498D-808A-8569424BA8C0}"/>
              </a:ext>
            </a:extLst>
          </p:cNvPr>
          <p:cNvSpPr txBox="1"/>
          <p:nvPr/>
        </p:nvSpPr>
        <p:spPr>
          <a:xfrm>
            <a:off x="6111220" y="735958"/>
            <a:ext cx="1297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-log10(p-value)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39800-8E05-4C34-8D30-6EFC976B1E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9" r="78617"/>
          <a:stretch/>
        </p:blipFill>
        <p:spPr>
          <a:xfrm>
            <a:off x="6271109" y="1010009"/>
            <a:ext cx="977655" cy="11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0B4559AA-987A-4904-9221-0477DBBD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5"/>
          <a:stretch/>
        </p:blipFill>
        <p:spPr>
          <a:xfrm>
            <a:off x="1" y="582261"/>
            <a:ext cx="4997562" cy="1266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6E5C8E-8682-42A1-973E-BD8A7987D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9"/>
          <a:stretch/>
        </p:blipFill>
        <p:spPr>
          <a:xfrm>
            <a:off x="321757" y="1"/>
            <a:ext cx="4354050" cy="4792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431EA7-6727-471A-B9A6-63F77A534997}"/>
              </a:ext>
            </a:extLst>
          </p:cNvPr>
          <p:cNvSpPr txBox="1"/>
          <p:nvPr/>
        </p:nvSpPr>
        <p:spPr>
          <a:xfrm>
            <a:off x="116892" y="3481612"/>
            <a:ext cx="771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matter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extensively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BMI in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Most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callosum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hemispheres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 longitudinal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fasciculus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connects several (frontal, occipital, parietal, and temporal) lobes.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B02D02-4748-4607-86E1-1A5433424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758" y="-273869"/>
            <a:ext cx="2897902" cy="2001274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B9CF03-FCBB-4A1B-A497-AE1E964AC64B}"/>
              </a:ext>
            </a:extLst>
          </p:cNvPr>
          <p:cNvCxnSpPr>
            <a:cxnSpLocks/>
          </p:cNvCxnSpPr>
          <p:nvPr/>
        </p:nvCxnSpPr>
        <p:spPr>
          <a:xfrm flipH="1">
            <a:off x="4376362" y="1215679"/>
            <a:ext cx="621200" cy="193997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BA67E09-00C5-4FD4-9CB6-0E355DD7EDC6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1154902" y="1268622"/>
            <a:ext cx="486708" cy="665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6A3F14E-EEBB-4594-AAE8-8A3CC71F8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5" t="65065" r="53613"/>
          <a:stretch/>
        </p:blipFill>
        <p:spPr>
          <a:xfrm>
            <a:off x="821457" y="2517349"/>
            <a:ext cx="666889" cy="855572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935DAF7-0DCF-400F-AB80-55613CE499D8}"/>
              </a:ext>
            </a:extLst>
          </p:cNvPr>
          <p:cNvCxnSpPr>
            <a:cxnSpLocks/>
            <a:stCxn id="68" idx="0"/>
          </p:cNvCxnSpPr>
          <p:nvPr/>
        </p:nvCxnSpPr>
        <p:spPr>
          <a:xfrm flipH="1" flipV="1">
            <a:off x="1943072" y="1116169"/>
            <a:ext cx="1104621" cy="905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F9C6168-F53C-4D2C-ADAD-C35BD8460965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3047693" y="1368440"/>
            <a:ext cx="84528" cy="653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E3295E2-A78A-43FD-AE1D-2818E43FDCA6}"/>
              </a:ext>
            </a:extLst>
          </p:cNvPr>
          <p:cNvGrpSpPr/>
          <p:nvPr/>
        </p:nvGrpSpPr>
        <p:grpSpPr>
          <a:xfrm>
            <a:off x="1943073" y="2442301"/>
            <a:ext cx="2209241" cy="932594"/>
            <a:chOff x="1855670" y="2442301"/>
            <a:chExt cx="2209241" cy="932594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157DD5E-D051-4867-977C-DFE2EC02E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6" t="32798" r="33402"/>
            <a:stretch/>
          </p:blipFill>
          <p:spPr>
            <a:xfrm>
              <a:off x="1855670" y="2442302"/>
              <a:ext cx="1338088" cy="932593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1E24BD7-66DF-40C9-8142-AB6D8C959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40" t="32798"/>
            <a:stretch/>
          </p:blipFill>
          <p:spPr>
            <a:xfrm>
              <a:off x="3186232" y="2442301"/>
              <a:ext cx="878679" cy="932593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1C4F8C3-4283-4CAF-BF5F-2F5842480DC9}"/>
              </a:ext>
            </a:extLst>
          </p:cNvPr>
          <p:cNvSpPr txBox="1"/>
          <p:nvPr/>
        </p:nvSpPr>
        <p:spPr>
          <a:xfrm>
            <a:off x="2452039" y="2021981"/>
            <a:ext cx="119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Corpus callosum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AC65D9-740E-4228-926C-4A4CCDC8328A}"/>
              </a:ext>
            </a:extLst>
          </p:cNvPr>
          <p:cNvSpPr txBox="1"/>
          <p:nvPr/>
        </p:nvSpPr>
        <p:spPr>
          <a:xfrm>
            <a:off x="590512" y="1934443"/>
            <a:ext cx="11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longitudinal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fasciculus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5702AA-7747-4104-A8A9-8204C801A92D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1154902" y="1268622"/>
            <a:ext cx="885475" cy="665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8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Kaltenhauser</dc:creator>
  <cp:lastModifiedBy>Simone Kaltenhauser</cp:lastModifiedBy>
  <cp:revision>24</cp:revision>
  <dcterms:created xsi:type="dcterms:W3CDTF">2022-05-12T13:38:29Z</dcterms:created>
  <dcterms:modified xsi:type="dcterms:W3CDTF">2022-10-20T11:41:59Z</dcterms:modified>
</cp:coreProperties>
</file>