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2"/>
  </p:notesMasterIdLst>
  <p:sldIdLst>
    <p:sldId id="256" r:id="rId2"/>
    <p:sldId id="257" r:id="rId3"/>
    <p:sldId id="391" r:id="rId4"/>
    <p:sldId id="392" r:id="rId5"/>
    <p:sldId id="379" r:id="rId6"/>
    <p:sldId id="380" r:id="rId7"/>
    <p:sldId id="393" r:id="rId8"/>
    <p:sldId id="389" r:id="rId9"/>
    <p:sldId id="390" r:id="rId10"/>
    <p:sldId id="394" r:id="rId11"/>
    <p:sldId id="395" r:id="rId12"/>
    <p:sldId id="381" r:id="rId13"/>
    <p:sldId id="396" r:id="rId14"/>
    <p:sldId id="384" r:id="rId15"/>
    <p:sldId id="385" r:id="rId16"/>
    <p:sldId id="387" r:id="rId17"/>
    <p:sldId id="388" r:id="rId18"/>
    <p:sldId id="386" r:id="rId19"/>
    <p:sldId id="383" r:id="rId20"/>
    <p:sldId id="3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87"/>
    <p:restoredTop sz="87904"/>
  </p:normalViewPr>
  <p:slideViewPr>
    <p:cSldViewPr snapToGrid="0" snapToObjects="1">
      <p:cViewPr varScale="1">
        <p:scale>
          <a:sx n="199" d="100"/>
          <a:sy n="199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7:16.3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 24575,'2'-3'0,"1"1"0,-5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9:05.522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23 23 24575,'-3'-3'0,"1"0"0,1 0 0,1 0 0,0 0 0,0-1 0,0 1 0,0 3 0,0 3 0,0 2 0,0 2 0,0-3 0,0-1 0,0 2 0,0-2 0,0 2 0,0-2 0,-1 1 0,0 0 0,0 1 0,-1-1 0,2 0 0,-1 0 0,1-1 0,0 0 0,0 1 0,-2-6 0,2 0 0,-5-14 0,4 10 0,-2-7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9:13.88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 1 24575,'3'1'0,"-2"1"0,1 2 0,-2 0 0,0 0 0,0-1 0,0 2 0,0 0 0,0 0 0,0 1 0,0-3 0,0 2 0,0-2 0,0 1 0,0 0 0,0 0 0,0 0 0,0 0 0,0 0 0,0 0 0,0-1 0,0 0 0,0 1 0,0-1 0,0 0 0,0 0 0,0 0 0,0 2 0,0-2 0,0 2 0,0-2 0,0-3 0,0-2 0,0-2 0,0-6 0,0-1 0,0-2 0,0-1 0,2 0 0,-2 5 0,4 1 0,-1 8 0,1 0 0,-1 4 0,-2 0 0,-1 0 0,0 1 0,0 0 0,0 1 0,0 0 0,0 1 0,0-1 0,0-1 0,0-1 0,2-8 0,-1 1 0,4-17 0,-4 13 0,3-5 0,-2 12 0,0 3 0,-1 0 0,-1 1 0,0-1 0,0 1 0,0 0 0,0 0 0,2-3 0,0-7 0,0 5 0,1-2 0,-2 8 0,0 1 0,1 0 0,-1-1 0,1-3 0,2-7 0,-3 1 0,2-2 0,-2 7 0,-1 2 0,0 0 0,0 0 0,0 0 0,0 1 0,-1 0 0,-2 4 0,2-2 0,-3 3 0,4-4 0,-3 1 0,1-3 0,-1-2 0,1-6 0,1 2 0,1-3 0,0 2 0,-1 4 0,0 1 0,0 3 0,-1 1 0,2-2 0,-3-1 0,3-3 0,-2-6 0,2 1 0,0-2 0,0 3 0,0 5 0,-1 1 0,-1 4 0,-1 2 0,0-2 0,1-4 0,1-2 0,1-3 0,0 0 0,0 0 0,-1 4 0,-1 2 0,-1 1 0,1 2 0,1-2 0,1 0 0,0 0 0,0 0 0,0 0 0,-2 2 0,2-1 0,-2 0 0,2-1 0,-1 0 0,-1-2 0,0-2 0,1-2 0,1 0 0,0 0 0,0 0 0,0 0 0,0-1 0,0 1 0,0 0 0,0 0 0,0 0 0,-1 0 0,-1 0 0,0 0 0,1-1 0,1 1 0,0 0 0,0 0 0,0 0 0,0 0 0,0 0 0,0-1 0,0 1 0,0 0 0,0 0 0,0 0 0,0 0 0,0 0 0,0-1 0,0 1 0,0 0 0,0 0 0,0 0 0,0 0 0,0 0 0,0-1 0,0 1 0,0 0 0,0 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9:38.60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30 8 24575,'2'3'0,"-1"2"0,-1-2 0,0 2 0,-2 3 0,2-4 0,-2 4 0,2-5 0,-2 2 0,2-2 0,-1 2 0,1-2 0,-2 1 0,1 1 0,-1 0 0,0 0 0,2-2 0,0 0 0,-1 2 0,1-2 0,-2 2 0,2-2 0,0 0 0,0 0 0,-1 1 0,1 0 0,-2 1 0,2-2 0,0 0 0,0 0 0,0 0 0,0 0 0,0 0 0,2 1 0,-1-4 0,1 0 0,-1-4 0,-1 1 0,0 0 0,0 0 0,0 0 0,0 0 0,0 0 0,0-1 0,0 1 0,-1-1 0,1 0 0,-2 0 0,2 1 0,-1-1 0,1 1 0,-2 0 0,2 0 0,0 0 0,-1-2 0,0 2 0,-1-3 0,0 2 0,0 0 0,1 1 0,1 0 0,0-1 0,0 1 0,0 0 0,0 0 0,-2-2 0,2 2 0,-1-2 0,1 2 0,0 0 0,0 0 0,0 0 0,0 0 0,0 0 0,0-1 0,0 1 0,0 0 0,0 1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9:31:30.2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51 274 24575,'-10'-27'0,"4"4"0,-3 12 0,8 1 0,-4 0 0,5 0 0,0 0 0,0 0 0,0-1 0,0 1 0,0 0 0,0 0 0,0 0 0,0 0 0,-4-1 0,3 1 0,-4 0 0,5 0 0,0 0 0,0 0 0,-4-1 0,3 1 0,-4 0 0,5 0 0,0 36 0,0-18 0,5 29 0,0-31 0,5-2 0,1-4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7:23.1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1 24575,'-5'6'0,"1"0"0,2-1 0,1 0 0,-1-1 0,2 0 0,-1 0 0,-1 1 0,0-2 0,-1 3 0,1-2 0,1 0 0,1 0 0,1-1 0,0 0 0,2 0 0,-2 0 0,3-1 0,-1-1 0,0 1 0,0-1 0,0 4 0,-1-2 0,-1 2 0,1-2 0,-1 0 0,1 0 0,-1 1 0,-1-1 0,0 0 0,0 0 0,0 0 0,2-3 0,0 0 0,1-3 0,-1 0 0,0 0 0,0 0 0,1-1 0,0 1 0,-1 0 0,-1 0 0,-1 0 0,2-2 0,-2 2 0,2-2 0,-2 5 0,0 3 0,0 1 0,0 2 0,0-3 0,-2 2 0,0-2 0,1 2 0,-2-2 0,1 0 0,0 0 0,0 0 0,0 0 0,-1 0 0,0 1 0,1-1 0,0 0 0,1 0 0,-1 0 0,-1 2 0,0-2 0,0 2 0,0-2 0,1-1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7:26.4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 24575,'-3'6'0,"0"0"0,3-3 0,0 0 0,0 1 0,0-1 0,0-2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7:31.0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0 24575,'-7'3'0,"2"1"0,2-1 0,3 0 0,2-1 0,1 0 0,0-1 0,1 0 0,-1-1 0,0 2 0,0-2 0,0 1 0,-1-1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7:34.3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24575,'0'4'0,"0"1"0,0-2 0,0 2 0,0-2 0,0 2 0,0-2 0,0 0 0,0-1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8:47.30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101 29 24575,'-5'3'0,"2"0"0,-2-1 0,2 0 0,0-2 0,0 0 0,0 0 0,0 0 0,0 0 0,-1 0 0,1-2 0,2 0 0,-1-1 0,2 0 0,0 0 0,0 0 0,0 0 0,0 0 0,2-2 0,-1 2 0,1 1 0,-1 2 0,1 3 0,-2 0 0,2 1 0,-2-1 0,0 0 0,-2 1 0,0-2 0,-1 3 0,0-4 0,0 1 0,0 0 0,-2-1 0,2-2 0,0 1 0,1-4 0,2 1 0,0 0 0,0 0 0,0 0 0,0 0 0,0 0 0,0 2 0,0 3 0,0 1 0,0 2 0,0-2 0,-1 2 0,1-2 0,-3 2 0,1-2 0,0 0 0,-1 0 0,2-1 0,-2-2 0,-1-2 0,1-1 0,0 0 0,1 0 0,1 0 0,0-2 0,0 2 0,0-2 0,2 2 0,0 0 0,0 0 0,-1-1 0,0 4 0,0 2 0,0 1 0,0 2 0,0-2 0,0 0 0,0 0 0,0 0 0,0-2 0,0-3 0,0-1 0,-1-3 0,-1 1 0,0 0 0,-1-1 0,2 2 0,-1 0 0,0 5 0,2 0 0,0 3 0,0-1 0,0 0 0,0 1 0,0-1 0,0 0 0,0 0 0,0 0 0,0 0 0,0-2 0,0-3 0,0-2 0,0 0 0,0 1 0,0 0 0,0-1 0,0 3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8:49.84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1 24575,'0'3'0,"1"0"0,0 0 0,0 0 0,-1 0 0,0 0 0,0 1 0,0 0 0,0 0 0,0 0 0,0-1 0,0 0 0,0 1 0,0-1 0,0 0 0,0 0 0,0 0 0,0 0 0,0 0 0,0 1 0,0-1 0,0 0 0,0 0 0,0 0 0,0-1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8:57.92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79 24575,'0'-3'0,"0"0"0,0 0 0,0 0 0,0 0 0,0 0 0,0-1 0,0 1 0,0 0 0,0 0 0,0 0 0,0 0 0,0 0 0,0-1 0,0 1 0,0 0 0,0 0 0,0 0 0,0 0 0,0 0 0,0-1 0,0 1 0,0 0 0,0 3 0,0 2 0,0 1 0,0 2 0,0-2 0,0 0 0,0 0 0,0 0 0,0 0 0,0 0 0,0 1 0,0-5 0,0-2 0,0-3 0,0 1 0,0-1 0,0 3 0,0-2 0,0 2 0,0 0 0,2 0 0,1 3 0,-1 0 0,1 4 0,-3 1 0,2 5 0,-2-4 0,3 2 0,-3-5 0,0 0 0,0-3 0,0-2 0,2-6 0,-2 2 0,2-1 0,-2 3 0,0 1 0,0 0 0,0 0 0,2 4 0,-1 0 0,1 3 0,-1 1 0,-1 0 0,0 1 0,0-1 0,0-1 0,0 1 0,0-2 0,2-2 0,-2-3 0,2-5 0,-1 1 0,-1 1 0,2 1 0,-1 1 0,-1 2 0,2 2 0,-2 2 0,0 0 0,1 1 0,1 0 0,1-4 0,-1 0 0,-1-5 0,-1 2 0,0 0 0,0 2 0,0 3 0,0 3 0,0 0 0,0-1 0,0 1 0,0-2 0,0-1 0,0-5 0,0-1 0,2-2 0,-2 6 0,1 0 0,1 1 0,-2 1 0,2-2 0,-2 5 0,2 3 0,0-2 0,0 2 0,-1-5 0,1-7 0,-1 2 0,3-11 0,-4 9 0,4-1 0,-4 5 0,2 3 0,-2 1 0,0-1 0,0 0 0,1 0 0,1 0 0,0 0 0,-1 0 0,-1 1 0,0-1 0,0 0 0,-1-3 0,0 0 0,0-2 0,1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59:03.89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80 64 24575,'0'3'0,"0"0"0,1 1 0,1 0 0,-1-5 0,1 1 0,-2-10 0,0 3 0,0-6 0,0 6 0,0-1 0,0 2 0,0 2 0,-2 4 0,2 1 0,-1 3 0,1-1 0,0 0 0,0 1 0,0-1 0,0 0 0,0 0 0,-2 0 0,1-3 0,-3-1 0,1-8 0,-1 2 0,2-1 0,1 2 0,-1 1 0,2 3 0,-2 1 0,2 6 0,0-2 0,0 2 0,-2 3 0,0-3 0,0 4 0,1-5 0,1-1 0,-2-2 0,2-2 0,-4-7 0,2-1 0,-3-5 0,1 4 0,2 2 0,1 6 0,1 2 0,0 3 0,0 1 0,0-1 0,0 0 0,0 1 0,0 0 0,0 0 0,0 0 0,0-1 0,0 0 0,0 0 0,-2-3 0,2 0 0,-2-3 0,2 0 0,0 0 0,0 2 0,0 3 0,0 3 0,-2 4 0,2-3 0,-2 3 0,2-5 0,-2 5 0,1-4 0,-1 2 0,2-3 0,0-1 0,0 0 0,0 0 0,0 0 0,0 0 0,0 0 0,0 1 0,0-1 0,0-3 0,0-2 0,0-3 0,0-1 0,0 1 0,0-1 0,0 1 0,0 1 0,0-1 0,0 2 0,2-2 0,-1 2 0,2 1 0,-1 3 0,0 2 0,-2 0 0,0 1 0,0 0 0,0 0 0,0-1 0,0 1 0,0-1 0,0 0 0,1 0 0,-1-3 0,3-1 0,-3-3 0,3-2 0,-1 1 0,0 0 0,-1 4 0,-1 2 0,-1 4 0,0 0 0,0 0 0,1-2 0,0 0 0,0 0 0,-1-2 0,0-3 0,0-3 0,1-5 0,0 3 0,0-1 0,0 3 0,0 5 0,-2 0 0,1 2 0,-2 1 0,-1-3 0,1 2 0,0-2 0,0 0 0,0-2 0,0 1 0,1-3 0,1 1 0,1 0 0,-2-1 0,2 0 0,-2 0 0,2-1 0,0 1 0,0-1 0,0 0 0,0 0 0,0-1 0,0 2 0,0 0 0,0 3 0,0 5 0,0 1 0,0 3 0,0-4 0,0 1 0,0-1 0,0 0 0,0 1 0,0-2 0,0 1 0,0 0 0,0 0 0,0-1 0,0 1 0,0-1 0,0 0 0,0 0 0,0 0 0,0 0 0,0 0 0,0 0 0,0 1 0,0-1 0,0 0 0,-1 0 0,-1-3 0,1 1 0,-1-2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74398-8010-504B-924F-5B8AB1776CB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344BA-4D43-034A-B935-91F2DBB56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0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goal of our research was to determine the neuroimaging microstructural, morphological, and functional connectivity correlates of ADHD in adolescents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344BA-4D43-034A-B935-91F2DBB567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purpose, we used the </a:t>
            </a:r>
            <a:r>
              <a:rPr lang="en-US" noProof="0" dirty="0"/>
              <a:t>Adolescent</a:t>
            </a:r>
            <a:r>
              <a:rPr lang="de-DE" dirty="0"/>
              <a:t> Brain </a:t>
            </a:r>
            <a:r>
              <a:rPr lang="de-DE" dirty="0" err="1"/>
              <a:t>Cognitive</a:t>
            </a:r>
            <a:r>
              <a:rPr lang="de-DE" dirty="0"/>
              <a:t> Development </a:t>
            </a:r>
            <a:r>
              <a:rPr lang="de-DE" dirty="0" err="1"/>
              <a:t>datset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11,876 </a:t>
            </a:r>
            <a:r>
              <a:rPr lang="de-DE" dirty="0" err="1"/>
              <a:t>adolescents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multicenter</a:t>
            </a:r>
            <a:r>
              <a:rPr lang="de-DE" dirty="0"/>
              <a:t>, longitudinal </a:t>
            </a:r>
            <a:r>
              <a:rPr lang="de-DE" dirty="0" err="1"/>
              <a:t>study</a:t>
            </a:r>
            <a:r>
              <a:rPr lang="de-DE" dirty="0"/>
              <a:t>. As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perform </a:t>
            </a:r>
            <a:r>
              <a:rPr lang="de-DE" dirty="0" err="1"/>
              <a:t>several</a:t>
            </a:r>
            <a:r>
              <a:rPr lang="de-DE" dirty="0"/>
              <a:t> multivariate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, sex, </a:t>
            </a:r>
            <a:r>
              <a:rPr lang="de-DE" dirty="0" err="1"/>
              <a:t>highest</a:t>
            </a:r>
            <a:r>
              <a:rPr lang="de-DE" dirty="0"/>
              <a:t> parental </a:t>
            </a:r>
            <a:r>
              <a:rPr lang="de-DE" dirty="0" err="1"/>
              <a:t>education</a:t>
            </a:r>
            <a:r>
              <a:rPr lang="de-DE" dirty="0"/>
              <a:t>, </a:t>
            </a:r>
            <a:r>
              <a:rPr lang="de-DE" dirty="0" err="1"/>
              <a:t>handedness</a:t>
            </a:r>
            <a:r>
              <a:rPr lang="de-DE"/>
              <a:t> and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344BA-4D43-034A-B935-91F2DBB567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7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5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56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72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8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2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4610-8B62-A244-8EF8-72130C4AD9E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7BC08-9B78-E74F-879F-AE50E90B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7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9.emf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bcdstud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pplewebdata://0DA50FCF-EBCE-45F3-964A-398103E7202E/#_msoanchor_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48FD-8A6A-5349-B81D-6AFD8C7A0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verdana,sans-serif"/>
              </a:rPr>
              <a:t>Morphologic, Microstructural, and </a:t>
            </a:r>
            <a:r>
              <a:rPr lang="en-US" sz="3600" dirty="0" err="1">
                <a:latin typeface="verdana,sans-serif"/>
              </a:rPr>
              <a:t>Connectomic</a:t>
            </a:r>
            <a:r>
              <a:rPr lang="en-US" sz="3600" dirty="0">
                <a:latin typeface="verdana,sans-serif"/>
              </a:rPr>
              <a:t> Correlates of Attention-Deficit/Hyperactivity Disorder in Adolescents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F30B2-8B49-8A49-9D0A-38C69B0AE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b="1" dirty="0"/>
              <a:t>Huang Lin, postgraduate fellow</a:t>
            </a:r>
          </a:p>
          <a:p>
            <a:r>
              <a:rPr lang="en-US" sz="2000" i="1" dirty="0"/>
              <a:t>Department of Radiology, </a:t>
            </a:r>
          </a:p>
          <a:p>
            <a:r>
              <a:rPr lang="en-US" sz="2000" i="1" dirty="0"/>
              <a:t>Yale School of Medicine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85514-CF1B-5842-B2D3-9FB461F6A2BA}"/>
              </a:ext>
            </a:extLst>
          </p:cNvPr>
          <p:cNvSpPr/>
          <p:nvPr/>
        </p:nvSpPr>
        <p:spPr>
          <a:xfrm>
            <a:off x="3048000" y="59028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Huang.lin@yale.edu</a:t>
            </a:r>
          </a:p>
        </p:txBody>
      </p:sp>
      <p:pic>
        <p:nvPicPr>
          <p:cNvPr id="1026" name="Picture 2" descr="Yale School of Medicine - Wikipedia">
            <a:extLst>
              <a:ext uri="{FF2B5EF4-FFF2-40B4-BE49-F238E27FC236}">
                <a16:creationId xmlns:a16="http://schemas.microsoft.com/office/drawing/2014/main" id="{E9DFDD50-7DC0-648B-0C72-66088B89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39" y="4429919"/>
            <a:ext cx="149352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4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4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06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6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3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9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1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07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74EEAE-D0F2-9566-D8D5-B987CC12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How is the brain structured? </a:t>
            </a:r>
          </a:p>
        </p:txBody>
      </p:sp>
      <p:sp useBgFill="1">
        <p:nvSpPr>
          <p:cNvPr id="107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gram of the brain's lobes: frontal, temporal, parietal and occipital">
            <a:extLst>
              <a:ext uri="{FF2B5EF4-FFF2-40B4-BE49-F238E27FC236}">
                <a16:creationId xmlns:a16="http://schemas.microsoft.com/office/drawing/2014/main" id="{13B114AA-9BFB-8ED3-655D-C0CFA600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648" y="1137621"/>
            <a:ext cx="6103062" cy="4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4DEDD50-2A00-5E93-1665-95499587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Divided in Cerebrum and Cerebellum</a:t>
            </a:r>
          </a:p>
          <a:p>
            <a:r>
              <a:rPr lang="en-US" sz="1800" dirty="0">
                <a:solidFill>
                  <a:srgbClr val="FFFFFF"/>
                </a:solidFill>
              </a:rPr>
              <a:t>Cerebrum has 4 lobes: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Frontal lobe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Parietal lobe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Temporal lobe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Occipital lobe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9EA8D-E44F-7CFF-A69D-9B41C541774B}"/>
              </a:ext>
            </a:extLst>
          </p:cNvPr>
          <p:cNvSpPr txBox="1"/>
          <p:nvPr/>
        </p:nvSpPr>
        <p:spPr>
          <a:xfrm>
            <a:off x="755650" y="5846990"/>
            <a:ext cx="6363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www.hopkinsmedicine.org</a:t>
            </a:r>
            <a:r>
              <a:rPr lang="en-US" sz="800" dirty="0"/>
              <a:t>/health/conditions-and-diseases/anatomy-of-the-brain</a:t>
            </a:r>
          </a:p>
        </p:txBody>
      </p:sp>
      <p:pic>
        <p:nvPicPr>
          <p:cNvPr id="3" name="Picture 2" descr="Yale School of Medicine - Wikipedia">
            <a:extLst>
              <a:ext uri="{FF2B5EF4-FFF2-40B4-BE49-F238E27FC236}">
                <a16:creationId xmlns:a16="http://schemas.microsoft.com/office/drawing/2014/main" id="{355DF22B-C26E-4717-5805-82B7264B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58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81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0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1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3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5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7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9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0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1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3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5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6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7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9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0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2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4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5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6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87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8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9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0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1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2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3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4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5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6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7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8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99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0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1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2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3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4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5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6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7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8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9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0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1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113" name="Rectangle 2112">
            <a:extLst>
              <a:ext uri="{FF2B5EF4-FFF2-40B4-BE49-F238E27FC236}">
                <a16:creationId xmlns:a16="http://schemas.microsoft.com/office/drawing/2014/main" id="{D706AE2E-B17B-43A3-84F8-9C0FE9466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5" name="Group 2114">
            <a:extLst>
              <a:ext uri="{FF2B5EF4-FFF2-40B4-BE49-F238E27FC236}">
                <a16:creationId xmlns:a16="http://schemas.microsoft.com/office/drawing/2014/main" id="{CEFFB8CF-3E94-42D7-849C-841E774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16" name="Rectangle 5">
              <a:extLst>
                <a:ext uri="{FF2B5EF4-FFF2-40B4-BE49-F238E27FC236}">
                  <a16:creationId xmlns:a16="http://schemas.microsoft.com/office/drawing/2014/main" id="{C274DE9A-4502-4454-911E-B7FE9ED6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17" name="Freeform 6">
              <a:extLst>
                <a:ext uri="{FF2B5EF4-FFF2-40B4-BE49-F238E27FC236}">
                  <a16:creationId xmlns:a16="http://schemas.microsoft.com/office/drawing/2014/main" id="{76AFCF59-7BED-416B-ACD9-EA099C9B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8" name="Freeform 7">
              <a:extLst>
                <a:ext uri="{FF2B5EF4-FFF2-40B4-BE49-F238E27FC236}">
                  <a16:creationId xmlns:a16="http://schemas.microsoft.com/office/drawing/2014/main" id="{8EEECEBC-B149-42E5-8164-EE5456F0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9" name="Rectangle 8">
              <a:extLst>
                <a:ext uri="{FF2B5EF4-FFF2-40B4-BE49-F238E27FC236}">
                  <a16:creationId xmlns:a16="http://schemas.microsoft.com/office/drawing/2014/main" id="{03B49256-D2D8-436B-8F29-0C7E5336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20" name="Freeform 9">
              <a:extLst>
                <a:ext uri="{FF2B5EF4-FFF2-40B4-BE49-F238E27FC236}">
                  <a16:creationId xmlns:a16="http://schemas.microsoft.com/office/drawing/2014/main" id="{4045E56F-B537-408E-B346-B9B15C39A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1" name="Freeform 10">
              <a:extLst>
                <a:ext uri="{FF2B5EF4-FFF2-40B4-BE49-F238E27FC236}">
                  <a16:creationId xmlns:a16="http://schemas.microsoft.com/office/drawing/2014/main" id="{904BDB2F-0893-4AD7-A871-C808C9651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2" name="Freeform 11">
              <a:extLst>
                <a:ext uri="{FF2B5EF4-FFF2-40B4-BE49-F238E27FC236}">
                  <a16:creationId xmlns:a16="http://schemas.microsoft.com/office/drawing/2014/main" id="{512D8C6F-C154-4928-9891-DDCF50DA6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3" name="Freeform 12">
              <a:extLst>
                <a:ext uri="{FF2B5EF4-FFF2-40B4-BE49-F238E27FC236}">
                  <a16:creationId xmlns:a16="http://schemas.microsoft.com/office/drawing/2014/main" id="{7E2BBA63-D694-4AD5-976F-4F1CDB20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4" name="Freeform 13">
              <a:extLst>
                <a:ext uri="{FF2B5EF4-FFF2-40B4-BE49-F238E27FC236}">
                  <a16:creationId xmlns:a16="http://schemas.microsoft.com/office/drawing/2014/main" id="{394F9847-4F95-42E8-AE7E-8DD8A0E27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5" name="Freeform 14">
              <a:extLst>
                <a:ext uri="{FF2B5EF4-FFF2-40B4-BE49-F238E27FC236}">
                  <a16:creationId xmlns:a16="http://schemas.microsoft.com/office/drawing/2014/main" id="{48CE4CA3-085D-44AC-996B-9F347B7B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6" name="Freeform 15">
              <a:extLst>
                <a:ext uri="{FF2B5EF4-FFF2-40B4-BE49-F238E27FC236}">
                  <a16:creationId xmlns:a16="http://schemas.microsoft.com/office/drawing/2014/main" id="{0D7459AE-7E00-4707-B574-1D3636BB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7" name="Freeform 16">
              <a:extLst>
                <a:ext uri="{FF2B5EF4-FFF2-40B4-BE49-F238E27FC236}">
                  <a16:creationId xmlns:a16="http://schemas.microsoft.com/office/drawing/2014/main" id="{EF95E020-0C4A-4BD5-84BE-6DF8B8B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8" name="Freeform 17">
              <a:extLst>
                <a:ext uri="{FF2B5EF4-FFF2-40B4-BE49-F238E27FC236}">
                  <a16:creationId xmlns:a16="http://schemas.microsoft.com/office/drawing/2014/main" id="{18CC4862-B9BB-4E63-9630-AA5241E68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9" name="Freeform 18">
              <a:extLst>
                <a:ext uri="{FF2B5EF4-FFF2-40B4-BE49-F238E27FC236}">
                  <a16:creationId xmlns:a16="http://schemas.microsoft.com/office/drawing/2014/main" id="{156A0508-DDAB-4BFB-824D-CA9D3D833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0" name="Freeform 19">
              <a:extLst>
                <a:ext uri="{FF2B5EF4-FFF2-40B4-BE49-F238E27FC236}">
                  <a16:creationId xmlns:a16="http://schemas.microsoft.com/office/drawing/2014/main" id="{E3B0103B-60DE-4385-B84E-53694FB9A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1" name="Freeform 20">
              <a:extLst>
                <a:ext uri="{FF2B5EF4-FFF2-40B4-BE49-F238E27FC236}">
                  <a16:creationId xmlns:a16="http://schemas.microsoft.com/office/drawing/2014/main" id="{C8C1C0D4-C36E-4251-A97F-436AFA379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2" name="Freeform 21">
              <a:extLst>
                <a:ext uri="{FF2B5EF4-FFF2-40B4-BE49-F238E27FC236}">
                  <a16:creationId xmlns:a16="http://schemas.microsoft.com/office/drawing/2014/main" id="{550D7341-7849-4B72-A2D7-68B7161D4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3" name="Freeform 22">
              <a:extLst>
                <a:ext uri="{FF2B5EF4-FFF2-40B4-BE49-F238E27FC236}">
                  <a16:creationId xmlns:a16="http://schemas.microsoft.com/office/drawing/2014/main" id="{C9E742C7-3FF2-4931-B087-46AAA6C33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4" name="Freeform 23">
              <a:extLst>
                <a:ext uri="{FF2B5EF4-FFF2-40B4-BE49-F238E27FC236}">
                  <a16:creationId xmlns:a16="http://schemas.microsoft.com/office/drawing/2014/main" id="{424AF1DB-9264-4B94-9F0D-EF37F12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5" name="Freeform 24">
              <a:extLst>
                <a:ext uri="{FF2B5EF4-FFF2-40B4-BE49-F238E27FC236}">
                  <a16:creationId xmlns:a16="http://schemas.microsoft.com/office/drawing/2014/main" id="{766E43D2-CF93-4468-9B12-FFB234513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6" name="Freeform 25">
              <a:extLst>
                <a:ext uri="{FF2B5EF4-FFF2-40B4-BE49-F238E27FC236}">
                  <a16:creationId xmlns:a16="http://schemas.microsoft.com/office/drawing/2014/main" id="{AC24EC38-E0E5-4A4E-A64D-359DD4A55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7" name="Freeform 26">
              <a:extLst>
                <a:ext uri="{FF2B5EF4-FFF2-40B4-BE49-F238E27FC236}">
                  <a16:creationId xmlns:a16="http://schemas.microsoft.com/office/drawing/2014/main" id="{338D8FE1-6073-44CF-857C-9273A1607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8" name="Freeform 27">
              <a:extLst>
                <a:ext uri="{FF2B5EF4-FFF2-40B4-BE49-F238E27FC236}">
                  <a16:creationId xmlns:a16="http://schemas.microsoft.com/office/drawing/2014/main" id="{39BAF819-1ABF-4754-B2E6-8C023A3B9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9" name="Freeform 28">
              <a:extLst>
                <a:ext uri="{FF2B5EF4-FFF2-40B4-BE49-F238E27FC236}">
                  <a16:creationId xmlns:a16="http://schemas.microsoft.com/office/drawing/2014/main" id="{2B5FE77A-C8CA-4E0E-BA89-53BA982E6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0" name="Freeform 29">
              <a:extLst>
                <a:ext uri="{FF2B5EF4-FFF2-40B4-BE49-F238E27FC236}">
                  <a16:creationId xmlns:a16="http://schemas.microsoft.com/office/drawing/2014/main" id="{264169FF-BB01-4F56-812A-738BE4AAC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1" name="Freeform 30">
              <a:extLst>
                <a:ext uri="{FF2B5EF4-FFF2-40B4-BE49-F238E27FC236}">
                  <a16:creationId xmlns:a16="http://schemas.microsoft.com/office/drawing/2014/main" id="{831BA8DD-49DA-443B-AD7A-1680CD2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2" name="Freeform 31">
              <a:extLst>
                <a:ext uri="{FF2B5EF4-FFF2-40B4-BE49-F238E27FC236}">
                  <a16:creationId xmlns:a16="http://schemas.microsoft.com/office/drawing/2014/main" id="{15B5FD47-B408-4DD0-BA9C-76C3F6814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3" name="Freeform 32">
              <a:extLst>
                <a:ext uri="{FF2B5EF4-FFF2-40B4-BE49-F238E27FC236}">
                  <a16:creationId xmlns:a16="http://schemas.microsoft.com/office/drawing/2014/main" id="{2432FB6B-FBB2-438F-A3BC-0392CA944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4" name="Rectangle 33">
              <a:extLst>
                <a:ext uri="{FF2B5EF4-FFF2-40B4-BE49-F238E27FC236}">
                  <a16:creationId xmlns:a16="http://schemas.microsoft.com/office/drawing/2014/main" id="{A9E1CA69-4810-4E1D-A227-EA4EF015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45" name="Freeform 34">
              <a:extLst>
                <a:ext uri="{FF2B5EF4-FFF2-40B4-BE49-F238E27FC236}">
                  <a16:creationId xmlns:a16="http://schemas.microsoft.com/office/drawing/2014/main" id="{978653C5-EFDF-4617-9A6A-E810A9C2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6" name="Freeform 35">
              <a:extLst>
                <a:ext uri="{FF2B5EF4-FFF2-40B4-BE49-F238E27FC236}">
                  <a16:creationId xmlns:a16="http://schemas.microsoft.com/office/drawing/2014/main" id="{F1B9F231-1E6A-4122-81B0-043E2A5F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7" name="Freeform 36">
              <a:extLst>
                <a:ext uri="{FF2B5EF4-FFF2-40B4-BE49-F238E27FC236}">
                  <a16:creationId xmlns:a16="http://schemas.microsoft.com/office/drawing/2014/main" id="{DF2B6BD0-0057-43BC-8681-9FAC9FC53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8" name="Freeform 37">
              <a:extLst>
                <a:ext uri="{FF2B5EF4-FFF2-40B4-BE49-F238E27FC236}">
                  <a16:creationId xmlns:a16="http://schemas.microsoft.com/office/drawing/2014/main" id="{6D7D7117-2276-4EB9-882B-A44A2DB06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9" name="Freeform 38">
              <a:extLst>
                <a:ext uri="{FF2B5EF4-FFF2-40B4-BE49-F238E27FC236}">
                  <a16:creationId xmlns:a16="http://schemas.microsoft.com/office/drawing/2014/main" id="{98AD68EB-6444-4B28-8F06-C0B6111AC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0" name="Freeform 39">
              <a:extLst>
                <a:ext uri="{FF2B5EF4-FFF2-40B4-BE49-F238E27FC236}">
                  <a16:creationId xmlns:a16="http://schemas.microsoft.com/office/drawing/2014/main" id="{438FA125-C459-48A2-913F-F5D04E160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1" name="Freeform 40">
              <a:extLst>
                <a:ext uri="{FF2B5EF4-FFF2-40B4-BE49-F238E27FC236}">
                  <a16:creationId xmlns:a16="http://schemas.microsoft.com/office/drawing/2014/main" id="{18E796D1-6480-436F-947D-550CCE51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2" name="Freeform 41">
              <a:extLst>
                <a:ext uri="{FF2B5EF4-FFF2-40B4-BE49-F238E27FC236}">
                  <a16:creationId xmlns:a16="http://schemas.microsoft.com/office/drawing/2014/main" id="{4549B300-4F89-4E35-B5E7-53E3C6A54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3" name="Freeform 42">
              <a:extLst>
                <a:ext uri="{FF2B5EF4-FFF2-40B4-BE49-F238E27FC236}">
                  <a16:creationId xmlns:a16="http://schemas.microsoft.com/office/drawing/2014/main" id="{D8DA6C40-62DD-4FB3-8D06-5A599E382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4" name="Freeform 43">
              <a:extLst>
                <a:ext uri="{FF2B5EF4-FFF2-40B4-BE49-F238E27FC236}">
                  <a16:creationId xmlns:a16="http://schemas.microsoft.com/office/drawing/2014/main" id="{28EE2B35-9D3D-4925-8DA9-9DF0E40B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5" name="Freeform 44">
              <a:extLst>
                <a:ext uri="{FF2B5EF4-FFF2-40B4-BE49-F238E27FC236}">
                  <a16:creationId xmlns:a16="http://schemas.microsoft.com/office/drawing/2014/main" id="{9DB82611-4043-4758-81EC-223961980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6" name="Rectangle 45">
              <a:extLst>
                <a:ext uri="{FF2B5EF4-FFF2-40B4-BE49-F238E27FC236}">
                  <a16:creationId xmlns:a16="http://schemas.microsoft.com/office/drawing/2014/main" id="{A8210AB3-0776-4F74-9227-5E448D1AF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57" name="Freeform 46">
              <a:extLst>
                <a:ext uri="{FF2B5EF4-FFF2-40B4-BE49-F238E27FC236}">
                  <a16:creationId xmlns:a16="http://schemas.microsoft.com/office/drawing/2014/main" id="{002C10AB-E300-481E-AFA5-410481B16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8" name="Freeform 47">
              <a:extLst>
                <a:ext uri="{FF2B5EF4-FFF2-40B4-BE49-F238E27FC236}">
                  <a16:creationId xmlns:a16="http://schemas.microsoft.com/office/drawing/2014/main" id="{11F47C5E-0453-4EF5-B969-A8263DC6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9" name="Freeform 48">
              <a:extLst>
                <a:ext uri="{FF2B5EF4-FFF2-40B4-BE49-F238E27FC236}">
                  <a16:creationId xmlns:a16="http://schemas.microsoft.com/office/drawing/2014/main" id="{D0CFDC87-55E8-40E1-BD98-4E1EA2C09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0" name="Freeform 49">
              <a:extLst>
                <a:ext uri="{FF2B5EF4-FFF2-40B4-BE49-F238E27FC236}">
                  <a16:creationId xmlns:a16="http://schemas.microsoft.com/office/drawing/2014/main" id="{C1151505-8A7F-41D8-AE03-AD172E38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1" name="Freeform 50">
              <a:extLst>
                <a:ext uri="{FF2B5EF4-FFF2-40B4-BE49-F238E27FC236}">
                  <a16:creationId xmlns:a16="http://schemas.microsoft.com/office/drawing/2014/main" id="{918DAD20-1F9F-41A7-B9D0-EE92F9B32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2" name="Freeform 51">
              <a:extLst>
                <a:ext uri="{FF2B5EF4-FFF2-40B4-BE49-F238E27FC236}">
                  <a16:creationId xmlns:a16="http://schemas.microsoft.com/office/drawing/2014/main" id="{D303B51B-ADCC-43C9-AE4F-0168CFA63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3" name="Freeform 52">
              <a:extLst>
                <a:ext uri="{FF2B5EF4-FFF2-40B4-BE49-F238E27FC236}">
                  <a16:creationId xmlns:a16="http://schemas.microsoft.com/office/drawing/2014/main" id="{5621B409-0B0A-4827-81F9-684C335E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4" name="Freeform 53">
              <a:extLst>
                <a:ext uri="{FF2B5EF4-FFF2-40B4-BE49-F238E27FC236}">
                  <a16:creationId xmlns:a16="http://schemas.microsoft.com/office/drawing/2014/main" id="{FCA6910E-A4EC-464B-B285-5F1E40AEF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5" name="Freeform 54">
              <a:extLst>
                <a:ext uri="{FF2B5EF4-FFF2-40B4-BE49-F238E27FC236}">
                  <a16:creationId xmlns:a16="http://schemas.microsoft.com/office/drawing/2014/main" id="{7D0C75DF-4953-4E72-B34A-2F8BD052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6" name="Freeform 55">
              <a:extLst>
                <a:ext uri="{FF2B5EF4-FFF2-40B4-BE49-F238E27FC236}">
                  <a16:creationId xmlns:a16="http://schemas.microsoft.com/office/drawing/2014/main" id="{998A65EA-C434-41FF-B792-2BDC11501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7" name="Freeform 56">
              <a:extLst>
                <a:ext uri="{FF2B5EF4-FFF2-40B4-BE49-F238E27FC236}">
                  <a16:creationId xmlns:a16="http://schemas.microsoft.com/office/drawing/2014/main" id="{3A6D2AE4-7ABD-4946-BE69-5FD3C1A1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8" name="Freeform 57">
              <a:extLst>
                <a:ext uri="{FF2B5EF4-FFF2-40B4-BE49-F238E27FC236}">
                  <a16:creationId xmlns:a16="http://schemas.microsoft.com/office/drawing/2014/main" id="{833A81DC-8A3A-4141-A713-A2FE1C572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9" name="Freeform 58">
              <a:extLst>
                <a:ext uri="{FF2B5EF4-FFF2-40B4-BE49-F238E27FC236}">
                  <a16:creationId xmlns:a16="http://schemas.microsoft.com/office/drawing/2014/main" id="{47BB7FFD-57DB-41BD-8D42-9FB58174B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2171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666C3-CD6E-1B64-C348-D849869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397" y="1113282"/>
            <a:ext cx="3489569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Orientation of the brain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45A04-0EBD-4655-DFC9-FE04D976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666" y="3602038"/>
            <a:ext cx="3500301" cy="2052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cap="all">
                <a:solidFill>
                  <a:schemeClr val="bg2"/>
                </a:solidFill>
              </a:rPr>
              <a:t>To describe the brain, we have special terminology </a:t>
            </a:r>
          </a:p>
        </p:txBody>
      </p:sp>
      <p:sp useBgFill="1">
        <p:nvSpPr>
          <p:cNvPr id="2173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30337C-25F4-E6F3-DE16-79EB2F4B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988" y="1706147"/>
            <a:ext cx="6112382" cy="34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80165-5709-0493-68A0-236D352C9953}"/>
              </a:ext>
            </a:extLst>
          </p:cNvPr>
          <p:cNvSpPr txBox="1"/>
          <p:nvPr/>
        </p:nvSpPr>
        <p:spPr>
          <a:xfrm>
            <a:off x="798946" y="5827712"/>
            <a:ext cx="6178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www.technologynetworks.com</a:t>
            </a:r>
            <a:r>
              <a:rPr lang="en-US" sz="800" dirty="0"/>
              <a:t>/neuroscience/articles/navigating-the-brain-a-cheat-sheet-345665</a:t>
            </a:r>
          </a:p>
        </p:txBody>
      </p:sp>
      <p:pic>
        <p:nvPicPr>
          <p:cNvPr id="5" name="Picture 2" descr="Yale School of Medicine - Wikipedia">
            <a:extLst>
              <a:ext uri="{FF2B5EF4-FFF2-40B4-BE49-F238E27FC236}">
                <a16:creationId xmlns:a16="http://schemas.microsoft.com/office/drawing/2014/main" id="{9D471F53-E459-D7A1-6A9A-18FDA8D1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27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D7CE2-C3FE-3A00-9C3C-02D19B18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Results: structural MRI </a:t>
            </a:r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4C4A3598-2603-04F3-AF17-EBAC3A1D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317266" cy="3087310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surface area in the brain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middle- and inferior-temporal gyrus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 and right superior frontal gyrus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volume</a:t>
            </a: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 rostral middle frontal gyrus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middle temporal gyrus</a:t>
            </a: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inferior temporal gyrus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significant differences in thickness and depth of the fissures</a:t>
            </a:r>
          </a:p>
        </p:txBody>
      </p:sp>
      <p:pic>
        <p:nvPicPr>
          <p:cNvPr id="3" name="Grafik 31">
            <a:extLst>
              <a:ext uri="{FF2B5EF4-FFF2-40B4-BE49-F238E27FC236}">
                <a16:creationId xmlns:a16="http://schemas.microsoft.com/office/drawing/2014/main" id="{EA4A4B1C-A4E2-D989-9519-7075CFDF3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1415" r="17105" b="1191"/>
          <a:stretch/>
        </p:blipFill>
        <p:spPr bwMode="auto">
          <a:xfrm>
            <a:off x="4365847" y="1828801"/>
            <a:ext cx="3778055" cy="341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3">
            <a:extLst>
              <a:ext uri="{FF2B5EF4-FFF2-40B4-BE49-F238E27FC236}">
                <a16:creationId xmlns:a16="http://schemas.microsoft.com/office/drawing/2014/main" id="{2F200157-121D-CD59-A798-DEBAC1B348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217" r="17406" b="2089"/>
          <a:stretch/>
        </p:blipFill>
        <p:spPr bwMode="auto">
          <a:xfrm>
            <a:off x="8112632" y="1828802"/>
            <a:ext cx="3820095" cy="341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Yale School of Medicine - Wikipedia">
            <a:extLst>
              <a:ext uri="{FF2B5EF4-FFF2-40B4-BE49-F238E27FC236}">
                <a16:creationId xmlns:a16="http://schemas.microsoft.com/office/drawing/2014/main" id="{47E13F60-B40F-C03E-17E3-5C25120D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4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FB46-C5C7-431F-D665-D3EE4F8B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networks in our brain?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9FB6-33B5-9146-0B2B-FD4B0270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brain regions are communicating with each other to process information and </a:t>
            </a:r>
          </a:p>
          <a:p>
            <a:r>
              <a:rPr lang="en-US" dirty="0"/>
              <a:t>When special task are performed, or special information proceed specific region are active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these regions form a functional network</a:t>
            </a:r>
          </a:p>
          <a:p>
            <a:r>
              <a:rPr lang="en-US" dirty="0"/>
              <a:t>The functional network we investigate are networks we can observed when the person is resting </a:t>
            </a:r>
          </a:p>
        </p:txBody>
      </p:sp>
      <p:pic>
        <p:nvPicPr>
          <p:cNvPr id="4" name="Picture 2" descr="Yale School of Medicine - Wikipedia">
            <a:extLst>
              <a:ext uri="{FF2B5EF4-FFF2-40B4-BE49-F238E27FC236}">
                <a16:creationId xmlns:a16="http://schemas.microsoft.com/office/drawing/2014/main" id="{4A489992-76BC-D7D7-041D-00C004FB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8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D7CE2-C3FE-3A00-9C3C-02D19B18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504674" cy="1471959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Multivariate analysis: </a:t>
            </a:r>
            <a:r>
              <a:rPr lang="en-US" sz="3300" dirty="0" err="1">
                <a:solidFill>
                  <a:srgbClr val="FFFFFF"/>
                </a:solidFill>
              </a:rPr>
              <a:t>rs</a:t>
            </a:r>
            <a:r>
              <a:rPr lang="en-US" sz="3300" dirty="0">
                <a:solidFill>
                  <a:srgbClr val="FFFFFF"/>
                </a:solidFill>
              </a:rPr>
              <a:t>-fMRI</a:t>
            </a:r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4C4A3598-2603-04F3-AF17-EBAC3A1D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 of network connectivity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default and dorsal attention network </a:t>
            </a:r>
          </a:p>
          <a:p>
            <a:pPr lvl="1"/>
            <a:r>
              <a:rPr lang="en-US" sz="140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dorsal ventral ad dorsal attention network </a:t>
            </a:r>
          </a:p>
          <a:p>
            <a:pPr lvl="1"/>
            <a:endParaRPr lang="en-US" sz="1400" dirty="0">
              <a:solidFill>
                <a:srgbClr val="FE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of network connectivity</a:t>
            </a: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default network and dorsal attention network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cingulo-opercular network and default network</a:t>
            </a: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dorsal attention network and ventral attention 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0946B-7FE2-F40B-9A1F-104D13E74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4363" r="10489" b="5396"/>
          <a:stretch/>
        </p:blipFill>
        <p:spPr>
          <a:xfrm>
            <a:off x="4651553" y="1208915"/>
            <a:ext cx="6656577" cy="4764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21F8DD-90CB-00A9-6601-4808FDCA19F5}"/>
                  </a:ext>
                </a:extLst>
              </p14:cNvPr>
              <p14:cNvContentPartPr/>
              <p14:nvPr/>
            </p14:nvContentPartPr>
            <p14:xfrm>
              <a:off x="5190835" y="5646565"/>
              <a:ext cx="2160" cy="2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21F8DD-90CB-00A9-6601-4808FDCA19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835" y="5637565"/>
                <a:ext cx="198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3092AFE-A1B7-6FF1-3D90-2E66078A4835}"/>
                  </a:ext>
                </a:extLst>
              </p14:cNvPr>
              <p14:cNvContentPartPr/>
              <p14:nvPr/>
            </p14:nvContentPartPr>
            <p14:xfrm>
              <a:off x="5178235" y="5609845"/>
              <a:ext cx="20880" cy="56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3092AFE-A1B7-6FF1-3D90-2E66078A48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9235" y="5601205"/>
                <a:ext cx="38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CED782-55CA-800B-7BE1-7B0A557C1B52}"/>
                  </a:ext>
                </a:extLst>
              </p14:cNvPr>
              <p14:cNvContentPartPr/>
              <p14:nvPr/>
            </p14:nvContentPartPr>
            <p14:xfrm>
              <a:off x="5167795" y="5083885"/>
              <a:ext cx="25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CED782-55CA-800B-7BE1-7B0A557C1B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8795" y="5075245"/>
                <a:ext cx="20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6375A0B-39F6-1C38-EC13-2970C75FB217}"/>
                  </a:ext>
                </a:extLst>
              </p14:cNvPr>
              <p14:cNvContentPartPr/>
              <p14:nvPr/>
            </p14:nvContentPartPr>
            <p14:xfrm>
              <a:off x="5190835" y="5482765"/>
              <a:ext cx="10080" cy="8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6375A0B-39F6-1C38-EC13-2970C75FB2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1835" y="5473765"/>
                <a:ext cx="277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91229C0-BBFC-F22A-304E-39FB737DEB7A}"/>
                  </a:ext>
                </a:extLst>
              </p14:cNvPr>
              <p14:cNvContentPartPr/>
              <p14:nvPr/>
            </p14:nvContentPartPr>
            <p14:xfrm>
              <a:off x="5206675" y="5479165"/>
              <a:ext cx="360" cy="12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91229C0-BBFC-F22A-304E-39FB737DEB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97675" y="5470525"/>
                <a:ext cx="18000" cy="30600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19D5BD-7D5A-0D42-0A90-1E499B8E0B97}"/>
              </a:ext>
            </a:extLst>
          </p:cNvPr>
          <p:cNvCxnSpPr>
            <a:cxnSpLocks/>
          </p:cNvCxnSpPr>
          <p:nvPr/>
        </p:nvCxnSpPr>
        <p:spPr>
          <a:xfrm>
            <a:off x="5140325" y="5122900"/>
            <a:ext cx="274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B3F204B-3A7B-10F2-AE24-351C4582E6EB}"/>
                  </a:ext>
                </a:extLst>
              </p14:cNvPr>
              <p14:cNvContentPartPr/>
              <p14:nvPr/>
            </p14:nvContentPartPr>
            <p14:xfrm>
              <a:off x="5135755" y="5092165"/>
              <a:ext cx="36360" cy="1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B3F204B-3A7B-10F2-AE24-351C4582E6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31435" y="5087845"/>
                <a:ext cx="450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AA14F2A-A123-EBC6-3D7A-A7D977BFB596}"/>
                  </a:ext>
                </a:extLst>
              </p14:cNvPr>
              <p14:cNvContentPartPr/>
              <p14:nvPr/>
            </p14:nvContentPartPr>
            <p14:xfrm>
              <a:off x="5155915" y="5204485"/>
              <a:ext cx="1440" cy="29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AA14F2A-A123-EBC6-3D7A-A7D977BFB5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51595" y="5200165"/>
                <a:ext cx="10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63DBA44-F352-7768-AE15-2C1A267F63E3}"/>
                  </a:ext>
                </a:extLst>
              </p14:cNvPr>
              <p14:cNvContentPartPr/>
              <p14:nvPr/>
            </p14:nvContentPartPr>
            <p14:xfrm>
              <a:off x="5148355" y="5248045"/>
              <a:ext cx="27720" cy="28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63DBA44-F352-7768-AE15-2C1A267F63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4035" y="5243725"/>
                <a:ext cx="36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F6008AA-D598-6111-F1CC-01DAFC4592B8}"/>
                  </a:ext>
                </a:extLst>
              </p14:cNvPr>
              <p14:cNvContentPartPr/>
              <p14:nvPr/>
            </p14:nvContentPartPr>
            <p14:xfrm>
              <a:off x="5141515" y="5348125"/>
              <a:ext cx="31320" cy="41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F6008AA-D598-6111-F1CC-01DAFC4592B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37195" y="5343805"/>
                <a:ext cx="39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7B9B41-845D-AEAD-7736-348876980E88}"/>
                  </a:ext>
                </a:extLst>
              </p14:cNvPr>
              <p14:cNvContentPartPr/>
              <p14:nvPr/>
            </p14:nvContentPartPr>
            <p14:xfrm>
              <a:off x="5166715" y="5432365"/>
              <a:ext cx="8640" cy="26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7B9B41-845D-AEAD-7736-348876980E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2395" y="5428045"/>
                <a:ext cx="17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A77D76-74BD-9677-BC5C-DD5C7713D9A3}"/>
                  </a:ext>
                </a:extLst>
              </p14:cNvPr>
              <p14:cNvContentPartPr/>
              <p14:nvPr/>
            </p14:nvContentPartPr>
            <p14:xfrm>
              <a:off x="5149435" y="5448205"/>
              <a:ext cx="24480" cy="52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A77D76-74BD-9677-BC5C-DD5C7713D9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45115" y="5443885"/>
                <a:ext cx="331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065C38-B21C-3292-F7B1-D79F35C9BC56}"/>
                  </a:ext>
                </a:extLst>
              </p14:cNvPr>
              <p14:cNvContentPartPr/>
              <p14:nvPr/>
            </p14:nvContentPartPr>
            <p14:xfrm>
              <a:off x="5158795" y="5619925"/>
              <a:ext cx="12240" cy="52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065C38-B21C-3292-F7B1-D79F35C9BC5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54475" y="5615605"/>
                <a:ext cx="20880" cy="61200"/>
              </a:xfrm>
              <a:prstGeom prst="rect">
                <a:avLst/>
              </a:prstGeom>
            </p:spPr>
          </p:pic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E00E48-3723-F532-4A56-9AECD6283BC5}"/>
              </a:ext>
            </a:extLst>
          </p:cNvPr>
          <p:cNvCxnSpPr/>
          <p:nvPr/>
        </p:nvCxnSpPr>
        <p:spPr>
          <a:xfrm>
            <a:off x="5155915" y="5276845"/>
            <a:ext cx="32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" descr="Yale School of Medicine - Wikipedia">
            <a:extLst>
              <a:ext uri="{FF2B5EF4-FFF2-40B4-BE49-F238E27FC236}">
                <a16:creationId xmlns:a16="http://schemas.microsoft.com/office/drawing/2014/main" id="{14820B74-7A1C-A6BC-88C1-9738D143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1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D7CE2-C3FE-3A00-9C3C-02D19B18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504674" cy="1471959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Multivariate analysis: DWI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4C4A3598-2603-04F3-AF17-EBAC3A1D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different metrics generated from the Diffusion weighted imaging, we could identify an overall white matter changes </a:t>
            </a:r>
          </a:p>
        </p:txBody>
      </p:sp>
      <p:pic>
        <p:nvPicPr>
          <p:cNvPr id="4" name="Grafik 13" descr="Ein Bild, das Text, ClipArt, Screenshot enthält.&#10;&#10;Automatisch generierte Beschreibung">
            <a:extLst>
              <a:ext uri="{FF2B5EF4-FFF2-40B4-BE49-F238E27FC236}">
                <a16:creationId xmlns:a16="http://schemas.microsoft.com/office/drawing/2014/main" id="{B720958C-2DAD-E76C-40FC-3E0B745A8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t="10269" r="10412" b="26276"/>
          <a:stretch/>
        </p:blipFill>
        <p:spPr bwMode="auto">
          <a:xfrm>
            <a:off x="4651549" y="554005"/>
            <a:ext cx="7238977" cy="1668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1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23383297-8B70-5165-2FD1-117CE86CB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12863" r="9470" b="24116"/>
          <a:stretch/>
        </p:blipFill>
        <p:spPr bwMode="auto">
          <a:xfrm>
            <a:off x="4651550" y="2140552"/>
            <a:ext cx="7238977" cy="1471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19">
            <a:extLst>
              <a:ext uri="{FF2B5EF4-FFF2-40B4-BE49-F238E27FC236}">
                <a16:creationId xmlns:a16="http://schemas.microsoft.com/office/drawing/2014/main" id="{5ECAFF6D-3ECF-4C97-1F40-68BBF21F91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13338" r="9585" b="27034"/>
          <a:stretch/>
        </p:blipFill>
        <p:spPr bwMode="auto">
          <a:xfrm>
            <a:off x="4651551" y="3518240"/>
            <a:ext cx="7238976" cy="1401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28">
            <a:extLst>
              <a:ext uri="{FF2B5EF4-FFF2-40B4-BE49-F238E27FC236}">
                <a16:creationId xmlns:a16="http://schemas.microsoft.com/office/drawing/2014/main" id="{301AEF3A-996A-9831-E822-FC1246A0FF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13063" r="10392" b="24656"/>
          <a:stretch/>
        </p:blipFill>
        <p:spPr bwMode="auto">
          <a:xfrm>
            <a:off x="4651550" y="4907885"/>
            <a:ext cx="7238975" cy="1471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02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69273-5435-8247-6902-13A83016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We could identify structural and functional alteration related to ADHD in Adolescents</a:t>
            </a:r>
            <a:br>
              <a:rPr lang="en-US" sz="3000"/>
            </a:br>
            <a:br>
              <a:rPr lang="en-US" sz="3000"/>
            </a:br>
            <a:br>
              <a:rPr lang="en-US" sz="3000"/>
            </a:br>
            <a:r>
              <a:rPr lang="en-US" sz="3000"/>
              <a:t>Can we build a Predcitive model based on these findings?  </a:t>
            </a:r>
          </a:p>
        </p:txBody>
      </p:sp>
      <p:grpSp>
        <p:nvGrpSpPr>
          <p:cNvPr id="8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" name="Picture 2" descr="Yale School of Medicine - Wikipedia">
            <a:extLst>
              <a:ext uri="{FF2B5EF4-FFF2-40B4-BE49-F238E27FC236}">
                <a16:creationId xmlns:a16="http://schemas.microsoft.com/office/drawing/2014/main" id="{2246C409-4268-BD62-5317-EC18FC89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79" y="165812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78FA-1AFD-5593-EF81-9D4EB99C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(ML) algorithm with Feature Selection (FS)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9477-39B5-90F0-529F-618EA1473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Five ML algorithms with five FS methods</a:t>
            </a:r>
          </a:p>
          <a:p>
            <a:r>
              <a:rPr lang="en-US" dirty="0"/>
              <a:t>Bayesian Optimization for hyperparameter finetuning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Finding the best numbers to make our machine learning algorithm to perform the best on the data</a:t>
            </a:r>
          </a:p>
          <a:p>
            <a:r>
              <a:rPr lang="en-US" dirty="0"/>
              <a:t>5 repeat 10-fold-CV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To make sure we do not leave out information </a:t>
            </a:r>
          </a:p>
          <a:p>
            <a:r>
              <a:rPr lang="en-US" dirty="0"/>
              <a:t>Validated on an independent validation set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To see if our trained ML algorithm can also predict using new data </a:t>
            </a:r>
          </a:p>
        </p:txBody>
      </p:sp>
      <p:pic>
        <p:nvPicPr>
          <p:cNvPr id="5" name="Picture 4" descr="Yale School of Medicine - Wikipedia">
            <a:extLst>
              <a:ext uri="{FF2B5EF4-FFF2-40B4-BE49-F238E27FC236}">
                <a16:creationId xmlns:a16="http://schemas.microsoft.com/office/drawing/2014/main" id="{5678715E-4F4E-A4EF-B1B4-EDD48073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79" y="165812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50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D7CE2-C3FE-3A00-9C3C-02D19B18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504674" cy="1471959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Prediction of ADHD</a:t>
            </a:r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4C4A3598-2603-04F3-AF17-EBAC3A1D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504674" cy="3349867"/>
          </a:xfrm>
        </p:spPr>
        <p:txBody>
          <a:bodyPr anchor="t">
            <a:normAutofit lnSpcReduction="10000"/>
          </a:bodyPr>
          <a:lstStyle/>
          <a:p>
            <a:r>
              <a:rPr lang="en-US" sz="1800" b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performance: </a:t>
            </a:r>
          </a:p>
          <a:p>
            <a:pPr lvl="1"/>
            <a:r>
              <a:rPr lang="en-US" sz="180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Clinical/Radiomics: Support Vector Machine with radial kernel with Hierarchical Clustering (</a:t>
            </a:r>
            <a:r>
              <a:rPr lang="en-US" sz="1800" dirty="0" err="1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Hclust</a:t>
            </a:r>
            <a:r>
              <a:rPr lang="en-US" sz="180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180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Radiomics: </a:t>
            </a:r>
            <a:r>
              <a:rPr lang="en-US" sz="1800" dirty="0" err="1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</a:t>
            </a:r>
            <a:r>
              <a:rPr lang="en-US" sz="180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Gradient Boosting (XGB) and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RIDGE regularized logistic regression (RIDGE) for feature selection</a:t>
            </a:r>
            <a:endParaRPr lang="en-US" sz="1800" dirty="0">
              <a:solidFill>
                <a:srgbClr val="FE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hart, table, treemap chart&#10;&#10;Description automatically generated">
            <a:extLst>
              <a:ext uri="{FF2B5EF4-FFF2-40B4-BE49-F238E27FC236}">
                <a16:creationId xmlns:a16="http://schemas.microsoft.com/office/drawing/2014/main" id="{3DF7E3AA-86AB-56FC-D468-8F132A961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r="2877" b="3616"/>
          <a:stretch/>
        </p:blipFill>
        <p:spPr>
          <a:xfrm>
            <a:off x="4921322" y="867900"/>
            <a:ext cx="6308332" cy="4936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9EDE00-00A4-E727-F2E7-1CA31D6B9ED9}"/>
                  </a:ext>
                </a:extLst>
              </p14:cNvPr>
              <p14:cNvContentPartPr/>
              <p14:nvPr/>
            </p14:nvContentPartPr>
            <p14:xfrm>
              <a:off x="11123102" y="5563343"/>
              <a:ext cx="18720" cy="99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9EDE00-00A4-E727-F2E7-1CA31D6B9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0102" y="5500343"/>
                <a:ext cx="144360" cy="2246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Yale School of Medicine - Wikipedia">
            <a:extLst>
              <a:ext uri="{FF2B5EF4-FFF2-40B4-BE49-F238E27FC236}">
                <a16:creationId xmlns:a16="http://schemas.microsoft.com/office/drawing/2014/main" id="{B29FC09B-523E-E179-A0F5-937CFE87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79" y="165812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3D24F-6C8D-FAAA-C2DC-8255D7C53D7F}"/>
              </a:ext>
            </a:extLst>
          </p:cNvPr>
          <p:cNvSpPr txBox="1"/>
          <p:nvPr/>
        </p:nvSpPr>
        <p:spPr>
          <a:xfrm>
            <a:off x="4833490" y="426988"/>
            <a:ext cx="630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AUC was used to measure out classification model: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C3968-DA8E-5171-914D-3A2B4A0CBB8B}"/>
              </a:ext>
            </a:extLst>
          </p:cNvPr>
          <p:cNvSpPr txBox="1"/>
          <p:nvPr/>
        </p:nvSpPr>
        <p:spPr>
          <a:xfrm>
            <a:off x="4921322" y="5896028"/>
            <a:ext cx="630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Predictions are 100% right: AUC= 1</a:t>
            </a:r>
          </a:p>
          <a:p>
            <a:r>
              <a:rPr lang="en-US" dirty="0"/>
              <a:t>Predictions are 100% wrong: AUC= 0</a:t>
            </a:r>
          </a:p>
        </p:txBody>
      </p:sp>
    </p:spTree>
    <p:extLst>
      <p:ext uri="{BB962C8B-B14F-4D97-AF65-F5344CB8AC3E}">
        <p14:creationId xmlns:p14="http://schemas.microsoft.com/office/powerpoint/2010/main" val="545596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D9B56FB-3637-C930-EE3B-361F8A91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en-US" sz="3400"/>
              <a:t>Conclusion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6C7B87D-B809-65EB-63D8-940383DB3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en-US" sz="1800"/>
              <a:t>ADHD has neurostructural and -functional correlation</a:t>
            </a:r>
          </a:p>
          <a:p>
            <a:r>
              <a:rPr lang="en-US" sz="1800"/>
              <a:t>Social and environmental factors plays a role in the diagnostic of ADHD, but even without them a prediction is possible </a:t>
            </a:r>
          </a:p>
          <a:p>
            <a:pPr lvl="1"/>
            <a:r>
              <a:rPr lang="en-US" sz="1800"/>
              <a:t>Supportive tool</a:t>
            </a:r>
          </a:p>
          <a:p>
            <a:r>
              <a:rPr lang="en-US" sz="1800"/>
              <a:t>Study at a populational level</a:t>
            </a:r>
          </a:p>
          <a:p>
            <a:pPr lvl="1"/>
            <a:r>
              <a:rPr lang="en-US" sz="1800"/>
              <a:t>Highly selective patient cohorts in prior studies </a:t>
            </a:r>
          </a:p>
          <a:p>
            <a:pPr marL="457200" lvl="1" indent="0">
              <a:buNone/>
            </a:pPr>
            <a:endParaRPr lang="en-US" sz="18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Picture 3" descr="Yale School of Medicine - Wikipedia">
            <a:extLst>
              <a:ext uri="{FF2B5EF4-FFF2-40B4-BE49-F238E27FC236}">
                <a16:creationId xmlns:a16="http://schemas.microsoft.com/office/drawing/2014/main" id="{8F24BF4C-C038-7360-3738-64136E70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79" y="165812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3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C4A3-FE18-5241-9F52-54F968F3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4171F-10FD-2643-A21C-7D16F424F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Conflict of interest: None</a:t>
            </a:r>
            <a:endParaRPr lang="en-US" dirty="0"/>
          </a:p>
        </p:txBody>
      </p:sp>
      <p:pic>
        <p:nvPicPr>
          <p:cNvPr id="5" name="Picture 2" descr="Yale School of Medicine - Wikipedia">
            <a:extLst>
              <a:ext uri="{FF2B5EF4-FFF2-40B4-BE49-F238E27FC236}">
                <a16:creationId xmlns:a16="http://schemas.microsoft.com/office/drawing/2014/main" id="{80EAB4D8-2072-7672-8060-460B620A1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484D1-BAEA-4E36-5AEB-803EE49A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Thank you for your attention!</a:t>
            </a:r>
            <a:br>
              <a:rPr lang="en-US" dirty="0"/>
            </a:br>
            <a:r>
              <a:rPr lang="en-US" dirty="0"/>
              <a:t>If you have any question, feel free to reach out to me! </a:t>
            </a:r>
          </a:p>
        </p:txBody>
      </p:sp>
      <p:pic>
        <p:nvPicPr>
          <p:cNvPr id="1026" name="Picture 2" descr="Normal brain MRI | Radiology Case | Radiopaedia.org">
            <a:extLst>
              <a:ext uri="{FF2B5EF4-FFF2-40B4-BE49-F238E27FC236}">
                <a16:creationId xmlns:a16="http://schemas.microsoft.com/office/drawing/2014/main" id="{EDA123FF-D3CF-C580-D38C-6767801E3F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19" y="2697770"/>
            <a:ext cx="354171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Yale School of Medicine - Wikipedia">
            <a:extLst>
              <a:ext uri="{FF2B5EF4-FFF2-40B4-BE49-F238E27FC236}">
                <a16:creationId xmlns:a16="http://schemas.microsoft.com/office/drawing/2014/main" id="{E118CE1A-7218-0175-1DCA-26136F54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79" y="165812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8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FA36-84AA-A514-141B-37F155D5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ADHD?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2985-B072-6B2B-A526-C95A6309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Neurodevelopmental disorder of childhood </a:t>
            </a:r>
          </a:p>
          <a:p>
            <a:r>
              <a:rPr lang="en-US" dirty="0"/>
              <a:t>Often last into adulthood </a:t>
            </a:r>
          </a:p>
          <a:p>
            <a:r>
              <a:rPr lang="en-US" dirty="0"/>
              <a:t>Effected children often have struggles with concentration, controlling impulsive behavior or being overactive </a:t>
            </a:r>
          </a:p>
          <a:p>
            <a:pPr lvl="1"/>
            <a:r>
              <a:rPr lang="en-US" dirty="0"/>
              <a:t>Some children also have these problems without ADHD, but what is the difference? </a:t>
            </a:r>
          </a:p>
          <a:p>
            <a:pPr marL="457200" lvl="1" indent="0">
              <a:buNone/>
            </a:pPr>
            <a:r>
              <a:rPr lang="en-US" dirty="0"/>
              <a:t>   -&gt; symptoms persist overtime </a:t>
            </a:r>
          </a:p>
          <a:p>
            <a:pPr lvl="1"/>
            <a:r>
              <a:rPr lang="en-US" dirty="0"/>
              <a:t>Difficulties in school, jobs and with other people (friends, family…)</a:t>
            </a:r>
          </a:p>
        </p:txBody>
      </p:sp>
      <p:pic>
        <p:nvPicPr>
          <p:cNvPr id="4" name="Picture 2" descr="Yale School of Medicine - Wikipedia">
            <a:extLst>
              <a:ext uri="{FF2B5EF4-FFF2-40B4-BE49-F238E27FC236}">
                <a16:creationId xmlns:a16="http://schemas.microsoft.com/office/drawing/2014/main" id="{FF8AF630-C879-A7CF-3E99-4D3240B4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6CAC-94F5-A770-0755-B9ACED90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ADHD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BFE0-86F8-B70E-C757-F66D0F3E1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 AND RISK FACTORS ARE UNKNOWN</a:t>
            </a:r>
          </a:p>
          <a:p>
            <a:r>
              <a:rPr lang="en-US" dirty="0"/>
              <a:t>GENETIC, BRAIN INJURIES, EXPOSURE TO ENVIRONMENTAL RISK, PREMATURE BIRTH ARE POSSIBLE CAUSES</a:t>
            </a:r>
          </a:p>
          <a:p>
            <a:r>
              <a:rPr lang="en-US" dirty="0"/>
              <a:t>ADHD IS MARKED BY DYSFUNCTIONAL FUNCTIONAL NETWORKS IN THE BRAIN AND ALSO STRUCTURAL CHANGES </a:t>
            </a:r>
          </a:p>
          <a:p>
            <a:pPr marL="457200" lvl="1" indent="0">
              <a:buNone/>
            </a:pPr>
            <a:r>
              <a:rPr lang="en-US" dirty="0"/>
              <a:t> -&gt; WE TAKE A DEEPER LOOK IN THIS PART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Yale School of Medicine - Wikipedia">
            <a:extLst>
              <a:ext uri="{FF2B5EF4-FFF2-40B4-BE49-F238E27FC236}">
                <a16:creationId xmlns:a16="http://schemas.microsoft.com/office/drawing/2014/main" id="{9E0F8A49-E825-A014-C871-4D4F4F2A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2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C858-A0CE-A246-AE5C-68D17B23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0654" cy="1325563"/>
          </a:xfrm>
        </p:spPr>
        <p:txBody>
          <a:bodyPr>
            <a:normAutofit/>
          </a:bodyPr>
          <a:lstStyle/>
          <a:p>
            <a:r>
              <a:rPr lang="en-US" dirty="0"/>
              <a:t>OUR WORK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851B-00B2-B441-BBEC-2DFC3595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7199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We want to investigate microstructural and functional connectivity correlated with ADHD on brain Magnetic Resonance Imaging (MRI) scans of adolescents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To evaluate the applicability of machine learning in predicting ADHD diagnosis </a:t>
            </a:r>
            <a:endParaRPr lang="en-US" dirty="0"/>
          </a:p>
        </p:txBody>
      </p:sp>
      <p:pic>
        <p:nvPicPr>
          <p:cNvPr id="5" name="Picture 2" descr="Yale School of Medicine - Wikipedia">
            <a:extLst>
              <a:ext uri="{FF2B5EF4-FFF2-40B4-BE49-F238E27FC236}">
                <a16:creationId xmlns:a16="http://schemas.microsoft.com/office/drawing/2014/main" id="{31384235-EA6F-2FCA-DBF1-23F3215B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73DC4-EA97-ACF9-6555-DF7FCD0E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I – Our data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0F76F-EF30-009E-BDF3-22DA7DB44BB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203864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Database: ABCD (</a:t>
            </a:r>
            <a:r>
              <a:rPr lang="en-US" dirty="0">
                <a:hlinkClick r:id="rId3"/>
              </a:rPr>
              <a:t>https://abcdstudy.org/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1830 with and 6067 adolescents without ADHD </a:t>
            </a:r>
          </a:p>
          <a:p>
            <a:pPr lvl="1"/>
            <a:r>
              <a:rPr lang="en-US" dirty="0"/>
              <a:t>Multicenter, overtime study</a:t>
            </a:r>
          </a:p>
          <a:p>
            <a:pPr lvl="1"/>
            <a:r>
              <a:rPr lang="en-US" dirty="0"/>
              <a:t>Reflecting the US population</a:t>
            </a:r>
          </a:p>
          <a:p>
            <a:r>
              <a:rPr lang="en-US" dirty="0"/>
              <a:t>Multivariate regression analysis with diagnosis of ADHD as outcome to investigate structural and functional changes </a:t>
            </a:r>
          </a:p>
          <a:p>
            <a:r>
              <a:rPr lang="en-US" dirty="0"/>
              <a:t>Combination of machine learning classifiers and feature selection algorithms to evaluate prediction  </a:t>
            </a:r>
          </a:p>
        </p:txBody>
      </p:sp>
      <p:pic>
        <p:nvPicPr>
          <p:cNvPr id="5" name="Picture 2" descr="Yale School of Medicine - Wikipedia">
            <a:extLst>
              <a:ext uri="{FF2B5EF4-FFF2-40B4-BE49-F238E27FC236}">
                <a16:creationId xmlns:a16="http://schemas.microsoft.com/office/drawing/2014/main" id="{503F2B28-24D8-DBF5-0705-F663D93F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3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617A-1B5B-E8C0-AB8B-F58BA64B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Methods II – What is an MRI?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DE0E1A1-2CCF-8331-522F-0D3075B16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r="-3" b="-3"/>
          <a:stretch/>
        </p:blipFill>
        <p:spPr bwMode="auto"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01DD-AA3A-F0B7-6AB5-618AAF24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479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 non-invasive imaging technique to see the brain </a:t>
            </a:r>
          </a:p>
          <a:p>
            <a:r>
              <a:rPr lang="en-US" sz="2200" dirty="0"/>
              <a:t>Use a magnetic field to create pictures of organs and tissues in the body</a:t>
            </a:r>
          </a:p>
          <a:p>
            <a:r>
              <a:rPr lang="en-US" sz="2200" dirty="0"/>
              <a:t>Different sequences existing to emphasize different aspects of the brain: the structure, the connection of the different regions and the activity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25A49-305F-0847-1D7A-BB64AB07FF1C}"/>
              </a:ext>
            </a:extLst>
          </p:cNvPr>
          <p:cNvSpPr txBox="1"/>
          <p:nvPr/>
        </p:nvSpPr>
        <p:spPr>
          <a:xfrm>
            <a:off x="1032707" y="5545612"/>
            <a:ext cx="4575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www.mydr.com.au</a:t>
            </a:r>
            <a:r>
              <a:rPr lang="en-US" sz="800" dirty="0"/>
              <a:t>/tests-investigations/</a:t>
            </a:r>
            <a:r>
              <a:rPr lang="en-US" sz="800" dirty="0" err="1"/>
              <a:t>mri</a:t>
            </a:r>
            <a:r>
              <a:rPr lang="en-US" sz="800" dirty="0"/>
              <a:t>-scan-magnetic-resonance-imaging/</a:t>
            </a:r>
          </a:p>
        </p:txBody>
      </p:sp>
      <p:pic>
        <p:nvPicPr>
          <p:cNvPr id="5" name="Picture 2" descr="Yale School of Medicine - Wikipedia">
            <a:extLst>
              <a:ext uri="{FF2B5EF4-FFF2-40B4-BE49-F238E27FC236}">
                <a16:creationId xmlns:a16="http://schemas.microsoft.com/office/drawing/2014/main" id="{752DE384-C2FF-8F3C-00EA-A81FFCBE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8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1DC2-B41D-4346-67D3-96844161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III – what are we looking at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93D8-5D8C-7BD5-5B96-DD4E9E933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Diffusion weighted imaging for identifying </a:t>
            </a:r>
            <a:r>
              <a:rPr lang="en-US" dirty="0">
                <a:latin typeface="Arial" panose="020B0604020202020204" pitchFamily="34" charset="0"/>
              </a:rPr>
              <a:t>white matter</a:t>
            </a:r>
            <a:r>
              <a:rPr lang="en-US" b="0" i="0" dirty="0">
                <a:effectLst/>
                <a:latin typeface="Arial" panose="020B0604020202020204" pitchFamily="34" charset="0"/>
              </a:rPr>
              <a:t> integrity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To see the white matter which is the structure connecting the different areas of the brains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Representing the axon of a brain cell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T1-weighted structural imaging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See the surface area of the brain, the volume, the thickness and how deep the fissures are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Resting-state functional MRI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With this we can see the active area in the brain when we are at rest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Clinical assessments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Different questionnaires where we ask the patient about their</a:t>
            </a:r>
            <a:r>
              <a:rPr lang="en-US" dirty="0">
                <a:latin typeface="Arial" panose="020B0604020202020204" pitchFamily="34" charset="0"/>
              </a:rPr>
              <a:t> diagnosis, age, sex, ethnicity, their household income and which hand they prefer to use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Yale School of Medicine - Wikipedia">
            <a:extLst>
              <a:ext uri="{FF2B5EF4-FFF2-40B4-BE49-F238E27FC236}">
                <a16:creationId xmlns:a16="http://schemas.microsoft.com/office/drawing/2014/main" id="{FCB008BA-8BDD-D122-07A8-71A57D85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6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B2F0-355A-924F-26E7-02B733BB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9" y="531099"/>
            <a:ext cx="9905998" cy="1478570"/>
          </a:xfrm>
        </p:spPr>
        <p:txBody>
          <a:bodyPr/>
          <a:lstStyle/>
          <a:p>
            <a:r>
              <a:rPr lang="en-US" dirty="0"/>
              <a:t>Demographics description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C2EA00-35CC-DA6C-5019-AFA8FF49E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509927"/>
              </p:ext>
            </p:extLst>
          </p:nvPr>
        </p:nvGraphicFramePr>
        <p:xfrm>
          <a:off x="1141413" y="1840623"/>
          <a:ext cx="10152669" cy="475626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1027">
                  <a:extLst>
                    <a:ext uri="{9D8B030D-6E8A-4147-A177-3AD203B41FA5}">
                      <a16:colId xmlns:a16="http://schemas.microsoft.com/office/drawing/2014/main" val="3085818685"/>
                    </a:ext>
                  </a:extLst>
                </a:gridCol>
                <a:gridCol w="3840296">
                  <a:extLst>
                    <a:ext uri="{9D8B030D-6E8A-4147-A177-3AD203B41FA5}">
                      <a16:colId xmlns:a16="http://schemas.microsoft.com/office/drawing/2014/main" val="4192203218"/>
                    </a:ext>
                  </a:extLst>
                </a:gridCol>
                <a:gridCol w="1391038">
                  <a:extLst>
                    <a:ext uri="{9D8B030D-6E8A-4147-A177-3AD203B41FA5}">
                      <a16:colId xmlns:a16="http://schemas.microsoft.com/office/drawing/2014/main" val="2406715178"/>
                    </a:ext>
                  </a:extLst>
                </a:gridCol>
                <a:gridCol w="1854719">
                  <a:extLst>
                    <a:ext uri="{9D8B030D-6E8A-4147-A177-3AD203B41FA5}">
                      <a16:colId xmlns:a16="http://schemas.microsoft.com/office/drawing/2014/main" val="4032497968"/>
                    </a:ext>
                  </a:extLst>
                </a:gridCol>
                <a:gridCol w="1473346">
                  <a:extLst>
                    <a:ext uri="{9D8B030D-6E8A-4147-A177-3AD203B41FA5}">
                      <a16:colId xmlns:a16="http://schemas.microsoft.com/office/drawing/2014/main" val="4024444633"/>
                    </a:ext>
                  </a:extLst>
                </a:gridCol>
                <a:gridCol w="1292243">
                  <a:extLst>
                    <a:ext uri="{9D8B030D-6E8A-4147-A177-3AD203B41FA5}">
                      <a16:colId xmlns:a16="http://schemas.microsoft.com/office/drawing/2014/main" val="2485332121"/>
                    </a:ext>
                  </a:extLst>
                </a:gridCol>
              </a:tblGrid>
              <a:tr h="165790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Demographics description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82145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with ADHD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without ADHD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P-value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2078774214"/>
                  </a:ext>
                </a:extLst>
              </a:tr>
              <a:tr h="165790">
                <a:tc gridSpan="2"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1798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6007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7805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2574314807"/>
                  </a:ext>
                </a:extLst>
              </a:tr>
              <a:tr h="16579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Age (in months)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0.8315</a:t>
                      </a:r>
                      <a:r>
                        <a:rPr lang="en-US" sz="1000" baseline="30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3198137923"/>
                  </a:ext>
                </a:extLst>
              </a:tr>
              <a:tr h="197674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Mean (SD)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119.5 (7.5)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119.3 (7.6)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119.3 (7.55)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4253158345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Min-Max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107-132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107-133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107-133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2804333153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Median (IQR)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1813697087"/>
                  </a:ext>
                </a:extLst>
              </a:tr>
              <a:tr h="16579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Sex, n (%)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 2.2e-16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3050744866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Female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654 (36.4)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3224 (53.7)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3878 (49.7)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1359321905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Male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1144 (63.6)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2783 (46.3)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3927 (50.3)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2142639604"/>
                  </a:ext>
                </a:extLst>
              </a:tr>
              <a:tr h="197674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Race, n (%)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0.0006532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1894691074"/>
                  </a:ext>
                </a:extLst>
              </a:tr>
              <a:tr h="197674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White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997 (55.5% 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3324 (55.3)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4321 (55.4)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2849672228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Black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293 (16.3)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818 (13.6)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111 (14.2)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4185478916"/>
                  </a:ext>
                </a:extLst>
              </a:tr>
              <a:tr h="43895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Asian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 (1.2)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136 (2.3)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157 (2.0)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930962570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Hispanic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325 (18.1)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1244 (20.7)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1569 (20.1)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2553885443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Undetermined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 (0.3)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 (0.3)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 (0.3)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3064748357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Mixed/Others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156 (8.7)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468 (7.8)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624 (8.0)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1804737381"/>
                  </a:ext>
                </a:extLst>
              </a:tr>
              <a:tr h="16579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Handedness, n (%)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3,46e-05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2613905686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Right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1388 (77.2)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4912 (81.8)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6300 (80.7)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1626488860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Left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137 (7.6)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406 (6.8)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543 (7.0)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482425730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Both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273 (15.2)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689 (11.5)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962 (12.3)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1873131947"/>
                  </a:ext>
                </a:extLst>
              </a:tr>
              <a:tr h="16579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Highest parental education, n (%)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1,91e-03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2506081683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Highschool Degree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 (5.3%)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345 (5.7)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441 (5.7)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1576607430"/>
                  </a:ext>
                </a:extLst>
              </a:tr>
              <a:tr h="197674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Highschool/ General Educational Development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139 (7.7)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482 (8.0)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621 (8.0)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3833519047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 college/ Associate Degree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534 (29.7)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1439 (24.0)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1973 (25.3)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2380004812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Bachelor's Degree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483 (26.9)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1559 (26.0)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2042 (26.2)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3652249847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Postgraduate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543 (30.2)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2177 (36.2)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2720 (34.8)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886726689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Undetermined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(0.2)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 (0.1)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(0.1)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/>
                </a:tc>
                <a:extLst>
                  <a:ext uri="{0D108BD9-81ED-4DB2-BD59-A6C34878D82A}">
                    <a16:rowId xmlns:a16="http://schemas.microsoft.com/office/drawing/2014/main" val="305338161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D7F5930B-EE0B-A10E-3504-8ECE8EAFE1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9383494" y="1886559"/>
            <a:ext cx="412645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[PS1]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 percentage % sign to the values in the Table instead of explaining in the caption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Yale School of Medicine - Wikipedia">
            <a:extLst>
              <a:ext uri="{FF2B5EF4-FFF2-40B4-BE49-F238E27FC236}">
                <a16:creationId xmlns:a16="http://schemas.microsoft.com/office/drawing/2014/main" id="{CE656DC8-7AB1-422D-2994-53EB2B98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39" y="275619"/>
            <a:ext cx="713347" cy="8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56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{AC639428-36E0-2149-824B-5BB5C1E93748}tf10001122</Template>
  <TotalTime>1697</TotalTime>
  <Words>1268</Words>
  <Application>Microsoft Macintosh PowerPoint</Application>
  <PresentationFormat>Widescreen</PresentationFormat>
  <Paragraphs>208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verdana,sans-serif</vt:lpstr>
      <vt:lpstr>Wingdings</vt:lpstr>
      <vt:lpstr>Circuit</vt:lpstr>
      <vt:lpstr>Morphologic, Microstructural, and Connectomic Correlates of Attention-Deficit/Hyperactivity Disorder in Adolescents</vt:lpstr>
      <vt:lpstr>Disclosure </vt:lpstr>
      <vt:lpstr>What is ADHD? </vt:lpstr>
      <vt:lpstr>causes OF ADHD </vt:lpstr>
      <vt:lpstr>OUR WORK  </vt:lpstr>
      <vt:lpstr>Methods I – Our data </vt:lpstr>
      <vt:lpstr>Methods II – What is an MRI? </vt:lpstr>
      <vt:lpstr>Methods III – what are we looking at ?</vt:lpstr>
      <vt:lpstr>Demographics description</vt:lpstr>
      <vt:lpstr>How is the brain structured? </vt:lpstr>
      <vt:lpstr>Orientation of the brain </vt:lpstr>
      <vt:lpstr>Results: structural MRI </vt:lpstr>
      <vt:lpstr>What are networks in our brain?</vt:lpstr>
      <vt:lpstr>Multivariate analysis: rs-fMRI</vt:lpstr>
      <vt:lpstr>Multivariate analysis: DWI</vt:lpstr>
      <vt:lpstr>We could identify structural and functional alteration related to ADHD in Adolescents   Can we build a Predcitive model based on these findings?  </vt:lpstr>
      <vt:lpstr>Machine Learning (ML) algorithm with Feature Selection (FS) methods </vt:lpstr>
      <vt:lpstr>Prediction of ADHD</vt:lpstr>
      <vt:lpstr>Conclusion</vt:lpstr>
      <vt:lpstr>Thank you for your attention! If you have any question, feel free to reach out to me!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Payabvash</dc:creator>
  <cp:lastModifiedBy>Microsoft Office User</cp:lastModifiedBy>
  <cp:revision>223</cp:revision>
  <dcterms:created xsi:type="dcterms:W3CDTF">2019-05-15T23:39:51Z</dcterms:created>
  <dcterms:modified xsi:type="dcterms:W3CDTF">2022-11-03T17:59:32Z</dcterms:modified>
</cp:coreProperties>
</file>