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4"/>
  </p:sldMasterIdLst>
  <p:notesMasterIdLst>
    <p:notesMasterId r:id="rId27"/>
  </p:notesMasterIdLst>
  <p:handoutMasterIdLst>
    <p:handoutMasterId r:id="rId28"/>
  </p:handoutMasterIdLst>
  <p:sldIdLst>
    <p:sldId id="639" r:id="rId5"/>
    <p:sldId id="651" r:id="rId6"/>
    <p:sldId id="652" r:id="rId7"/>
    <p:sldId id="646" r:id="rId8"/>
    <p:sldId id="647" r:id="rId9"/>
    <p:sldId id="657" r:id="rId10"/>
    <p:sldId id="658" r:id="rId11"/>
    <p:sldId id="659" r:id="rId12"/>
    <p:sldId id="642" r:id="rId13"/>
    <p:sldId id="649" r:id="rId14"/>
    <p:sldId id="660" r:id="rId15"/>
    <p:sldId id="648" r:id="rId16"/>
    <p:sldId id="664" r:id="rId17"/>
    <p:sldId id="662" r:id="rId18"/>
    <p:sldId id="666" r:id="rId19"/>
    <p:sldId id="665" r:id="rId20"/>
    <p:sldId id="667" r:id="rId21"/>
    <p:sldId id="634" r:id="rId22"/>
    <p:sldId id="661" r:id="rId23"/>
    <p:sldId id="653" r:id="rId24"/>
    <p:sldId id="650" r:id="rId25"/>
    <p:sldId id="638" r:id="rId26"/>
  </p:sldIdLst>
  <p:sldSz cx="6858000" cy="5143500"/>
  <p:notesSz cx="7010400" cy="92964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Options" id="{658983F5-1E9B-904E-B43A-63D7C55F874E}">
          <p14:sldIdLst>
            <p14:sldId id="639"/>
          </p14:sldIdLst>
        </p14:section>
        <p14:section name="Content Slides" id="{A4E9E20F-49EE-024A-BDC1-C015D1AAC1AD}">
          <p14:sldIdLst>
            <p14:sldId id="651"/>
            <p14:sldId id="652"/>
            <p14:sldId id="646"/>
            <p14:sldId id="647"/>
            <p14:sldId id="657"/>
            <p14:sldId id="658"/>
            <p14:sldId id="659"/>
            <p14:sldId id="642"/>
            <p14:sldId id="649"/>
            <p14:sldId id="660"/>
            <p14:sldId id="648"/>
            <p14:sldId id="664"/>
            <p14:sldId id="662"/>
            <p14:sldId id="666"/>
            <p14:sldId id="665"/>
            <p14:sldId id="667"/>
            <p14:sldId id="634"/>
            <p14:sldId id="661"/>
          </p14:sldIdLst>
        </p14:section>
        <p14:section name="Content Slides with Block O" id="{0DEF1BE6-BA28-4D42-B7BB-20C3B77D01CF}">
          <p14:sldIdLst>
            <p14:sldId id="653"/>
            <p14:sldId id="650"/>
          </p14:sldIdLst>
        </p14:section>
        <p14:section name="Thank You Slides" id="{09CC7A69-F621-904B-BD77-31C203DF6A56}">
          <p14:sldIdLst>
            <p14:sldId id="6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8" userDrawn="1">
          <p15:clr>
            <a:srgbClr val="A4A3A4"/>
          </p15:clr>
        </p15:guide>
        <p15:guide id="2" orient="horz" pos="2988" userDrawn="1">
          <p15:clr>
            <a:srgbClr val="A4A3A4"/>
          </p15:clr>
        </p15:guide>
        <p15:guide id="3" pos="106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1566" userDrawn="1">
          <p15:clr>
            <a:srgbClr val="A4A3A4"/>
          </p15:clr>
        </p15:guide>
        <p15:guide id="6" pos="2646" userDrawn="1">
          <p15:clr>
            <a:srgbClr val="A4A3A4"/>
          </p15:clr>
        </p15:guide>
        <p15:guide id="7" pos="30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115E67"/>
    <a:srgbClr val="772583"/>
    <a:srgbClr val="B5BD00"/>
    <a:srgbClr val="6BBBAE"/>
    <a:srgbClr val="6BBB68"/>
    <a:srgbClr val="6BBB00"/>
    <a:srgbClr val="E57200"/>
    <a:srgbClr val="FED100"/>
    <a:srgbClr val="AB0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9" autoAdjust="0"/>
    <p:restoredTop sz="92674" autoAdjust="0"/>
  </p:normalViewPr>
  <p:slideViewPr>
    <p:cSldViewPr snapToGrid="0">
      <p:cViewPr varScale="1">
        <p:scale>
          <a:sx n="136" d="100"/>
          <a:sy n="136" d="100"/>
        </p:scale>
        <p:origin x="1680" y="96"/>
      </p:cViewPr>
      <p:guideLst>
        <p:guide orient="horz" pos="708"/>
        <p:guide orient="horz" pos="2988"/>
        <p:guide pos="1062"/>
        <p:guide pos="2880"/>
        <p:guide pos="1566"/>
        <p:guide pos="2646"/>
        <p:guide pos="30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0" y="179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10/18/2021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90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69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54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1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96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5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6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59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1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10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77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1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2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0" t="18062" b="19785"/>
          <a:stretch/>
        </p:blipFill>
        <p:spPr>
          <a:xfrm>
            <a:off x="-22442" y="0"/>
            <a:ext cx="6880442" cy="5143500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193818" y="2654115"/>
            <a:ext cx="2474208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975254" y="3614072"/>
            <a:ext cx="2908481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en-US" dirty="0" smtClean="0"/>
              <a:t>Name of presenter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86486" y="3400949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615" y="1132000"/>
            <a:ext cx="911830" cy="1189027"/>
          </a:xfrm>
          <a:prstGeom prst="rect">
            <a:avLst/>
          </a:prstGeom>
        </p:spPr>
      </p:pic>
      <p:pic>
        <p:nvPicPr>
          <p:cNvPr id="9" name="Picture 8" descr="OSU-WexMedCtr-1C-REV-Stacked-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15" y="4414342"/>
            <a:ext cx="854456" cy="6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2" y="517935"/>
            <a:ext cx="3689457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3689985" cy="3273139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3819567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330700" y="0"/>
            <a:ext cx="277177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6183630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41892" y="4927664"/>
            <a:ext cx="4471793" cy="274637"/>
          </a:xfrm>
          <a:prstGeom prst="rect">
            <a:avLst/>
          </a:prstGeom>
        </p:spPr>
        <p:txBody>
          <a:bodyPr tIns="73152"/>
          <a:lstStyle>
            <a:lvl1pPr marL="0" indent="0" algn="l">
              <a:buNone/>
              <a:defRPr sz="600" baseline="0"/>
            </a:lvl1pPr>
          </a:lstStyle>
          <a:p>
            <a:pPr lvl="0"/>
            <a:r>
              <a:rPr lang="en-US" dirty="0" smtClean="0"/>
              <a:t>Trade Secret, Confidential, Proprietary, Do Not </a:t>
            </a:r>
            <a:r>
              <a:rPr lang="en-US" smtClean="0"/>
              <a:t>Copy  |  OSU </a:t>
            </a:r>
            <a:r>
              <a:rPr lang="en-US" dirty="0" err="1" smtClean="0"/>
              <a:t>Wexner</a:t>
            </a:r>
            <a:r>
              <a:rPr lang="en-US" dirty="0" smtClean="0"/>
              <a:t> Medical Center  © 2018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2958465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241892" y="4927664"/>
            <a:ext cx="4471793" cy="274637"/>
          </a:xfrm>
          <a:prstGeom prst="rect">
            <a:avLst/>
          </a:prstGeom>
        </p:spPr>
        <p:txBody>
          <a:bodyPr tIns="73152"/>
          <a:lstStyle>
            <a:lvl1pPr marL="0" indent="0" algn="l">
              <a:buNone/>
              <a:defRPr sz="600" baseline="0"/>
            </a:lvl1pPr>
          </a:lstStyle>
          <a:p>
            <a:pPr lvl="0"/>
            <a:r>
              <a:rPr lang="en-US" dirty="0" smtClean="0"/>
              <a:t>Trade Secret, Confidential, Proprietary, Do Not </a:t>
            </a:r>
            <a:r>
              <a:rPr lang="en-US" smtClean="0"/>
              <a:t>Copy  |  OSU </a:t>
            </a:r>
            <a:r>
              <a:rPr lang="en-US" dirty="0" err="1" smtClean="0"/>
              <a:t>Wexner</a:t>
            </a:r>
            <a:r>
              <a:rPr lang="en-US" dirty="0" smtClean="0"/>
              <a:t> Medical Center  © 2018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3535680" y="1710124"/>
            <a:ext cx="3025140" cy="292283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149460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362581"/>
            <a:ext cx="6217444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Block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1677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212205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5012" y="149700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710124"/>
            <a:ext cx="6217444" cy="29228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35012" y="1149460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362581"/>
            <a:ext cx="6217444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58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20984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29462" y="3765613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 smtClean="0"/>
              <a:t>Body text goes here</a:t>
            </a:r>
            <a:endParaRPr lang="en-US" sz="1200" baseline="300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2572040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664812" y="343834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41"/>
          <p:cNvSpPr>
            <a:spLocks noGrp="1"/>
          </p:cNvSpPr>
          <p:nvPr>
            <p:ph type="title" hasCustomPrompt="1"/>
          </p:nvPr>
        </p:nvSpPr>
        <p:spPr>
          <a:xfrm>
            <a:off x="434576" y="2807278"/>
            <a:ext cx="188068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4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2522234" y="3765612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 smtClean="0"/>
              <a:t>Body text goes here</a:t>
            </a:r>
            <a:endParaRPr lang="en-US" sz="1200" baseline="30000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15005" y="3765612"/>
            <a:ext cx="1885207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pPr>
              <a:lnSpc>
                <a:spcPct val="100000"/>
              </a:lnSpc>
            </a:pPr>
            <a:r>
              <a:rPr lang="en-US" sz="1200" baseline="30000" dirty="0" smtClean="0"/>
              <a:t>Body text goes here</a:t>
            </a:r>
            <a:endParaRPr lang="en-US" sz="1200" baseline="300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516304" y="1672480"/>
            <a:ext cx="582924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16304" y="2509745"/>
            <a:ext cx="5829242" cy="2106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900"/>
            </a:lvl1pPr>
            <a:lvl2pPr marL="342900" indent="0">
              <a:buNone/>
              <a:defRPr sz="1350"/>
            </a:lvl2pPr>
            <a:lvl3pPr>
              <a:defRPr sz="13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Body text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211693" y="2291069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19539" r="4427" b="43163"/>
          <a:stretch/>
        </p:blipFill>
        <p:spPr>
          <a:xfrm>
            <a:off x="0" y="0"/>
            <a:ext cx="6858000" cy="2604655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59672" y="2948822"/>
            <a:ext cx="632534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59672" y="3614072"/>
            <a:ext cx="632534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Name of presenter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8" name="Picture 7" descr="OSU-WexMedCtr-1C-REV-Stacked-CMY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496" y="4414343"/>
            <a:ext cx="640842" cy="635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369" y="904976"/>
            <a:ext cx="913945" cy="1191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086335" y="1952312"/>
            <a:ext cx="4398128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100" dirty="0" smtClean="0">
                <a:solidFill>
                  <a:srgbClr val="BB0000"/>
                </a:solidFill>
              </a:rPr>
              <a:t>Thank You</a:t>
            </a:r>
            <a:endParaRPr lang="en-US" sz="2100" dirty="0">
              <a:solidFill>
                <a:srgbClr val="BB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95284" y="257442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2391126" y="2784512"/>
            <a:ext cx="1788546" cy="365820"/>
            <a:chOff x="3273339" y="3400788"/>
            <a:chExt cx="1788546" cy="36582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/>
            <a:srcRect r="47110"/>
            <a:stretch/>
          </p:blipFill>
          <p:spPr>
            <a:xfrm>
              <a:off x="3273339" y="3400788"/>
              <a:ext cx="1373720" cy="3658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9" t="32072" r="31559" b="27922"/>
            <a:stretch/>
          </p:blipFill>
          <p:spPr>
            <a:xfrm>
              <a:off x="4724645" y="3400788"/>
              <a:ext cx="337240" cy="365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086335" y="1952312"/>
            <a:ext cx="4398128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100" dirty="0" smtClean="0">
                <a:solidFill>
                  <a:srgbClr val="BB0000"/>
                </a:solidFill>
              </a:rPr>
              <a:t>Thank You</a:t>
            </a:r>
            <a:endParaRPr lang="en-US" sz="2100" dirty="0">
              <a:solidFill>
                <a:srgbClr val="BB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95284" y="2574422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67695" y="2785909"/>
            <a:ext cx="2908481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200" i="0"/>
            </a:lvl1pPr>
          </a:lstStyle>
          <a:p>
            <a:r>
              <a:rPr lang="en-US" dirty="0" err="1" smtClean="0"/>
              <a:t>wexnermedical.osu.edu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241892" y="2875095"/>
            <a:ext cx="63979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1892" y="3830543"/>
            <a:ext cx="63979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162046" y="3617420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0" name="Picture 9" descr="diverse03 15peopl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46" t="4750" r="11277" b="47750"/>
          <a:stretch/>
        </p:blipFill>
        <p:spPr>
          <a:xfrm>
            <a:off x="0" y="-19139"/>
            <a:ext cx="6858000" cy="2681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508432" y="2654115"/>
            <a:ext cx="58293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1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08432" y="3609563"/>
            <a:ext cx="58293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15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162046" y="3396440"/>
            <a:ext cx="4820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10" name="Picture 9" descr="BlockO-RGBHEX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890" y="1131811"/>
            <a:ext cx="914400" cy="11971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9453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35012" y="1143076"/>
            <a:ext cx="390011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 descr="OSUWMC_landscape_illustration-COMMUNI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015"/>
            <a:ext cx="6858000" cy="9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6217444" cy="327313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18310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71475" y="956859"/>
            <a:ext cx="618363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500" i="1"/>
            </a:lvl1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371475" y="1567544"/>
            <a:ext cx="6217444" cy="306541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4" y="1201738"/>
            <a:ext cx="298132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7594" y="1201738"/>
            <a:ext cx="298132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4270228" y="2628900"/>
            <a:ext cx="2587772" cy="2514600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372003" y="517935"/>
            <a:ext cx="621691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1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8147" y="4927664"/>
            <a:ext cx="445393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892" y="4927664"/>
            <a:ext cx="4472014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4" y="1201738"/>
            <a:ext cx="6217445" cy="3583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740" y="4843342"/>
            <a:ext cx="1247095" cy="1807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90" y="4927664"/>
            <a:ext cx="4430183" cy="274637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Trade Secret, Confidential, Proprietary, Do Not Copy  |  OSU Wexner Medical Center  © 2018 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9389" y="4927664"/>
            <a:ext cx="376767" cy="274637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3" r:id="rId2"/>
    <p:sldLayoutId id="2147483768" r:id="rId3"/>
    <p:sldLayoutId id="2147483835" r:id="rId4"/>
    <p:sldLayoutId id="2147483839" r:id="rId5"/>
    <p:sldLayoutId id="2147483844" r:id="rId6"/>
    <p:sldLayoutId id="2147483842" r:id="rId7"/>
    <p:sldLayoutId id="2147483847" r:id="rId8"/>
    <p:sldLayoutId id="2147483849" r:id="rId9"/>
    <p:sldLayoutId id="2147483846" r:id="rId10"/>
    <p:sldLayoutId id="2147483797" r:id="rId11"/>
    <p:sldLayoutId id="2147483848" r:id="rId12"/>
    <p:sldLayoutId id="2147483836" r:id="rId13"/>
    <p:sldLayoutId id="2147483830" r:id="rId14"/>
    <p:sldLayoutId id="2147483837" r:id="rId15"/>
    <p:sldLayoutId id="2147483840" r:id="rId16"/>
    <p:sldLayoutId id="2147483845" r:id="rId17"/>
    <p:sldLayoutId id="2147483829" r:id="rId18"/>
    <p:sldLayoutId id="2147483834" r:id="rId19"/>
    <p:sldLayoutId id="2147483831" r:id="rId20"/>
    <p:sldLayoutId id="2147483841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25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17885" indent="-217885" algn="l" rtl="0" eaLnBrk="0" fontAlgn="base" hangingPunct="0">
        <a:lnSpc>
          <a:spcPct val="85000"/>
        </a:lnSpc>
        <a:spcBef>
          <a:spcPts val="9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85000"/>
        </a:lnSpc>
        <a:spcBef>
          <a:spcPts val="45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16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Did Patients with Cancer Receive Priority COVID-19 Vaccination?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Rahul N. Prasad, MD, MBA</a:t>
            </a:r>
          </a:p>
          <a:p>
            <a:r>
              <a:rPr lang="en-US" dirty="0" smtClean="0"/>
              <a:t>12/2/2021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 late February 2021, we identified every states’ COVID vaccination webpage through </a:t>
            </a:r>
            <a:r>
              <a:rPr lang="en-US" dirty="0" smtClean="0"/>
              <a:t>internet search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proportion of states simultaneously vaccinating patients with cancer and patients </a:t>
            </a:r>
            <a:r>
              <a:rPr lang="en-US" dirty="0" smtClean="0"/>
              <a:t>65+ was assessed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proportion of states identifying a cancer diagnosis as a criteria for vaccination and the </a:t>
            </a:r>
            <a:r>
              <a:rPr lang="en-US" dirty="0" smtClean="0"/>
              <a:t>heterogeneity of definitions for a qualifying </a:t>
            </a:r>
            <a:r>
              <a:rPr lang="en-US" dirty="0"/>
              <a:t>cancer </a:t>
            </a:r>
            <a:r>
              <a:rPr lang="en-US" dirty="0" smtClean="0"/>
              <a:t>diagnosis were evaluated</a:t>
            </a:r>
          </a:p>
          <a:p>
            <a:endParaRPr lang="en-US" sz="1600" dirty="0"/>
          </a:p>
          <a:p>
            <a:r>
              <a:rPr lang="en-US" dirty="0"/>
              <a:t>Descriptive statistics </a:t>
            </a:r>
            <a:r>
              <a:rPr lang="en-US" dirty="0" smtClean="0"/>
              <a:t>were </a:t>
            </a:r>
            <a:r>
              <a:rPr lang="en-US" dirty="0"/>
              <a:t>performed</a:t>
            </a:r>
            <a:endParaRPr lang="en-US" sz="16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11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5" y="1221899"/>
            <a:ext cx="6217444" cy="1725284"/>
          </a:xfrm>
        </p:spPr>
        <p:txBody>
          <a:bodyPr/>
          <a:lstStyle/>
          <a:p>
            <a:r>
              <a:rPr lang="en-US" dirty="0"/>
              <a:t>43 states included cancer as a criteria for </a:t>
            </a:r>
            <a:r>
              <a:rPr lang="en-US" dirty="0" smtClean="0"/>
              <a:t>vaccination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Over 80% did not</a:t>
            </a:r>
            <a:r>
              <a:rPr lang="en-US" dirty="0" smtClean="0"/>
              <a:t> precisely </a:t>
            </a:r>
            <a:r>
              <a:rPr lang="en-US" b="1" dirty="0" smtClean="0">
                <a:solidFill>
                  <a:schemeClr val="accent1"/>
                </a:solidFill>
              </a:rPr>
              <a:t>define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qualifying</a:t>
            </a:r>
            <a:r>
              <a:rPr lang="en-US" dirty="0"/>
              <a:t> cancer </a:t>
            </a:r>
            <a:r>
              <a:rPr lang="en-US" b="1" dirty="0" smtClean="0">
                <a:solidFill>
                  <a:schemeClr val="accent1"/>
                </a:solidFill>
              </a:rPr>
              <a:t>diagnosis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13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 descr="P:\Research\Manuscripts\Manuscripts in Process\Deadends\Do Federal Guidelines Result in Priority COVID-19 Vaccination for Patients with Cancer\Results\Figure 1 Schema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7" y="2441993"/>
            <a:ext cx="5943600" cy="18618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08397" y="4226788"/>
            <a:ext cx="50131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1.</a:t>
            </a:r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Schematic demonstrating online availability of COVID-19 vaccine eligibility information for cancer patients at the state level. CDC = Centers for Disease Control and Prevention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993FB2-EC5E-684F-95B2-25F06CCD4945}" type="slidenum">
              <a:rPr lang="en-US" smtClean="0"/>
              <a:pPr/>
              <a:t>14</a:t>
            </a:fld>
            <a:r>
              <a:rPr lang="en-US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47" y="930542"/>
            <a:ext cx="3927611" cy="29401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94903" y="3870690"/>
            <a:ext cx="37670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</a:t>
            </a:r>
            <a:r>
              <a:rPr lang="en-US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 of US states offering equivalent early prioritization for COVID vaccination for patients with cancer and patients over the age of 65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1475" y="1379220"/>
            <a:ext cx="2751553" cy="340614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2/3 of states did not </a:t>
            </a:r>
            <a:r>
              <a:rPr lang="en-US" dirty="0" smtClean="0"/>
              <a:t>adequately </a:t>
            </a:r>
            <a:r>
              <a:rPr lang="en-US" b="1" dirty="0" smtClean="0">
                <a:solidFill>
                  <a:schemeClr val="accent1"/>
                </a:solidFill>
              </a:rPr>
              <a:t>prioritize </a:t>
            </a:r>
            <a:r>
              <a:rPr lang="en-US" dirty="0" smtClean="0"/>
              <a:t>patients with </a:t>
            </a:r>
            <a:r>
              <a:rPr lang="en-US" b="1" dirty="0" smtClean="0">
                <a:solidFill>
                  <a:schemeClr val="accent1"/>
                </a:solidFill>
              </a:rPr>
              <a:t>cancer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dirty="0" smtClean="0"/>
              <a:t>No </a:t>
            </a:r>
            <a:r>
              <a:rPr lang="en-US" dirty="0"/>
              <a:t>relationship </a:t>
            </a:r>
            <a:r>
              <a:rPr lang="en-US" dirty="0" smtClean="0"/>
              <a:t>to </a:t>
            </a:r>
            <a:r>
              <a:rPr lang="en-US" dirty="0"/>
              <a:t>per capita cancer </a:t>
            </a:r>
            <a:r>
              <a:rPr lang="en-US" dirty="0" smtClean="0"/>
              <a:t>prevalence</a:t>
            </a:r>
          </a:p>
          <a:p>
            <a:endParaRPr lang="en-US" sz="1600" dirty="0"/>
          </a:p>
          <a:p>
            <a:r>
              <a:rPr lang="en-US" dirty="0"/>
              <a:t>Finding detailed vaccination information required significant computer literacy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2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Explanations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5" y="1200797"/>
            <a:ext cx="6217444" cy="327313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Desire </a:t>
            </a:r>
            <a:r>
              <a:rPr lang="en-US" b="1" dirty="0">
                <a:solidFill>
                  <a:schemeClr val="accent1"/>
                </a:solidFill>
              </a:rPr>
              <a:t>to </a:t>
            </a:r>
            <a:r>
              <a:rPr lang="en-US" b="1" dirty="0" smtClean="0">
                <a:solidFill>
                  <a:schemeClr val="accent1"/>
                </a:solidFill>
              </a:rPr>
              <a:t>simplify </a:t>
            </a:r>
            <a:r>
              <a:rPr lang="en-US" dirty="0" smtClean="0"/>
              <a:t>vaccination efforts</a:t>
            </a:r>
          </a:p>
          <a:p>
            <a:endParaRPr lang="en-US" sz="1600" dirty="0" smtClean="0"/>
          </a:p>
          <a:p>
            <a:r>
              <a:rPr lang="en-US" dirty="0" smtClean="0"/>
              <a:t>Intention to </a:t>
            </a:r>
            <a:r>
              <a:rPr lang="en-US" b="1" dirty="0" smtClean="0">
                <a:solidFill>
                  <a:schemeClr val="accent1"/>
                </a:solidFill>
              </a:rPr>
              <a:t>minimize waste/delays</a:t>
            </a:r>
          </a:p>
          <a:p>
            <a:endParaRPr lang="en-US" sz="1600" dirty="0"/>
          </a:p>
          <a:p>
            <a:r>
              <a:rPr lang="en-US" b="1" dirty="0" smtClean="0">
                <a:solidFill>
                  <a:schemeClr val="accent1"/>
                </a:solidFill>
              </a:rPr>
              <a:t>Prohibitively broad</a:t>
            </a:r>
            <a:r>
              <a:rPr lang="en-US" dirty="0" smtClean="0"/>
              <a:t> recommended </a:t>
            </a:r>
            <a:r>
              <a:rPr lang="en-US" b="1" dirty="0" smtClean="0">
                <a:solidFill>
                  <a:schemeClr val="accent1"/>
                </a:solidFill>
              </a:rPr>
              <a:t>inclusion criteria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16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5" y="1200797"/>
            <a:ext cx="6217444" cy="327313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Target highest </a:t>
            </a:r>
            <a:r>
              <a:rPr lang="en-US" b="1" dirty="0">
                <a:solidFill>
                  <a:schemeClr val="accent1"/>
                </a:solidFill>
              </a:rPr>
              <a:t>risk </a:t>
            </a:r>
            <a:r>
              <a:rPr lang="en-US" dirty="0" smtClean="0"/>
              <a:t>subpopulations with </a:t>
            </a:r>
            <a:r>
              <a:rPr lang="en-US" b="1" dirty="0" smtClean="0">
                <a:solidFill>
                  <a:schemeClr val="accent1"/>
                </a:solidFill>
              </a:rPr>
              <a:t>narrower inclusion criteria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Prioritize</a:t>
            </a:r>
            <a:r>
              <a:rPr lang="en-US" dirty="0" smtClean="0"/>
              <a:t> </a:t>
            </a:r>
            <a:r>
              <a:rPr lang="en-US" dirty="0"/>
              <a:t>vaccination of </a:t>
            </a:r>
            <a:r>
              <a:rPr lang="en-US" b="1" dirty="0">
                <a:solidFill>
                  <a:schemeClr val="accent1"/>
                </a:solidFill>
              </a:rPr>
              <a:t>patients</a:t>
            </a:r>
            <a:r>
              <a:rPr lang="en-US" dirty="0"/>
              <a:t> with </a:t>
            </a:r>
            <a:r>
              <a:rPr lang="en-US" b="1" dirty="0">
                <a:solidFill>
                  <a:schemeClr val="accent1"/>
                </a:solidFill>
              </a:rPr>
              <a:t>multiple </a:t>
            </a:r>
            <a:r>
              <a:rPr lang="en-US" b="1" dirty="0" smtClean="0">
                <a:solidFill>
                  <a:schemeClr val="accent1"/>
                </a:solidFill>
              </a:rPr>
              <a:t>comorbidities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dirty="0" smtClean="0"/>
              <a:t>Prioritize</a:t>
            </a:r>
            <a:r>
              <a:rPr lang="en-US" b="1" dirty="0" smtClean="0">
                <a:solidFill>
                  <a:schemeClr val="accent1"/>
                </a:solidFill>
              </a:rPr>
              <a:t> at-risk socioeconomic </a:t>
            </a:r>
            <a:r>
              <a:rPr lang="en-US" dirty="0" smtClean="0"/>
              <a:t>or </a:t>
            </a:r>
            <a:r>
              <a:rPr lang="en-US" b="1" dirty="0" smtClean="0">
                <a:solidFill>
                  <a:schemeClr val="accent1"/>
                </a:solidFill>
              </a:rPr>
              <a:t>racial/ethnic </a:t>
            </a:r>
            <a:r>
              <a:rPr lang="en-US" dirty="0" smtClean="0"/>
              <a:t>populations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17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0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Equitable booster immunization </a:t>
            </a:r>
            <a:r>
              <a:rPr lang="en-US" dirty="0"/>
              <a:t>is essential to minimizing </a:t>
            </a:r>
            <a:r>
              <a:rPr lang="en-US" dirty="0" smtClean="0"/>
              <a:t>inequitable COVID-related outcomes</a:t>
            </a:r>
            <a:endParaRPr lang="en-US" b="1" dirty="0" smtClean="0">
              <a:solidFill>
                <a:schemeClr val="accent1"/>
              </a:solidFill>
            </a:endParaRP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~2/3 </a:t>
            </a:r>
            <a:r>
              <a:rPr lang="en-US" b="1" dirty="0">
                <a:solidFill>
                  <a:schemeClr val="accent1"/>
                </a:solidFill>
              </a:rPr>
              <a:t>of states did not </a:t>
            </a:r>
            <a:r>
              <a:rPr lang="en-US" dirty="0"/>
              <a:t>adequately </a:t>
            </a:r>
            <a:r>
              <a:rPr lang="en-US" b="1" dirty="0">
                <a:solidFill>
                  <a:schemeClr val="accent1"/>
                </a:solidFill>
              </a:rPr>
              <a:t>prioritize </a:t>
            </a:r>
            <a:r>
              <a:rPr lang="en-US" dirty="0"/>
              <a:t>patients with </a:t>
            </a:r>
            <a:r>
              <a:rPr lang="en-US" b="1" dirty="0" smtClean="0">
                <a:solidFill>
                  <a:schemeClr val="accent1"/>
                </a:solidFill>
              </a:rPr>
              <a:t>cancer during phase 1c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Booster guidelines </a:t>
            </a:r>
            <a:r>
              <a:rPr lang="en-US" dirty="0" smtClean="0"/>
              <a:t>may </a:t>
            </a:r>
            <a:r>
              <a:rPr lang="en-US" dirty="0"/>
              <a:t>again inadvertently </a:t>
            </a:r>
            <a:r>
              <a:rPr lang="en-US" b="1" dirty="0" smtClean="0">
                <a:solidFill>
                  <a:schemeClr val="accent1"/>
                </a:solidFill>
              </a:rPr>
              <a:t>delay </a:t>
            </a:r>
            <a:r>
              <a:rPr lang="en-US" dirty="0" smtClean="0"/>
              <a:t>immunization </a:t>
            </a:r>
            <a:r>
              <a:rPr lang="en-US" dirty="0"/>
              <a:t>for </a:t>
            </a:r>
            <a:r>
              <a:rPr lang="en-US" b="1" dirty="0" smtClean="0">
                <a:solidFill>
                  <a:schemeClr val="accent1"/>
                </a:solidFill>
              </a:rPr>
              <a:t>at-risk subgroups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Redefining criteria</a:t>
            </a:r>
            <a:r>
              <a:rPr lang="en-US" dirty="0"/>
              <a:t> for expedited </a:t>
            </a:r>
            <a:r>
              <a:rPr lang="en-US" dirty="0" smtClean="0"/>
              <a:t>boosters may </a:t>
            </a:r>
            <a:r>
              <a:rPr lang="en-US" b="1" dirty="0">
                <a:solidFill>
                  <a:schemeClr val="accent1"/>
                </a:solidFill>
              </a:rPr>
              <a:t>alleviate</a:t>
            </a:r>
            <a:r>
              <a:rPr lang="en-US" dirty="0"/>
              <a:t> these </a:t>
            </a:r>
            <a:r>
              <a:rPr lang="en-US" b="1" dirty="0">
                <a:solidFill>
                  <a:schemeClr val="accent1"/>
                </a:solidFill>
              </a:rPr>
              <a:t>concerns</a:t>
            </a:r>
          </a:p>
          <a:p>
            <a:endParaRPr lang="en-US" dirty="0" smtClean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19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2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Department </a:t>
            </a:r>
            <a:r>
              <a:rPr lang="en-US" dirty="0" smtClean="0"/>
              <a:t>of Radiation Oncology, The Ohio State University Comprehensive Cancer Center</a:t>
            </a:r>
          </a:p>
          <a:p>
            <a:endParaRPr lang="en-US" dirty="0" smtClean="0"/>
          </a:p>
          <a:p>
            <a:r>
              <a:rPr lang="en-US" dirty="0" smtClean="0"/>
              <a:t>I have no conflicts to disclose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20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Dr. Joshua D. Palmer (OSU Radiation Oncology) for his outstanding mentorship</a:t>
            </a:r>
          </a:p>
          <a:p>
            <a:endParaRPr lang="en-US" dirty="0"/>
          </a:p>
          <a:p>
            <a:r>
              <a:rPr lang="en-US" dirty="0"/>
              <a:t>The OSU Department of Radiation Oncology and Residency Program for their support including:</a:t>
            </a:r>
          </a:p>
          <a:p>
            <a:pPr lvl="1"/>
            <a:r>
              <a:rPr lang="en-US" dirty="0"/>
              <a:t>Dr. Raju R. </a:t>
            </a:r>
            <a:r>
              <a:rPr lang="en-US" dirty="0" err="1"/>
              <a:t>Raval</a:t>
            </a:r>
            <a:r>
              <a:rPr lang="en-US" dirty="0"/>
              <a:t>, Program Director</a:t>
            </a:r>
          </a:p>
          <a:p>
            <a:pPr lvl="1"/>
            <a:r>
              <a:rPr lang="en-US" dirty="0" smtClean="0"/>
              <a:t>Dr</a:t>
            </a:r>
            <a:r>
              <a:rPr lang="en-US" dirty="0"/>
              <a:t>. Julia White, Vice Chair Clinical Research, Department of Radiation Oncology</a:t>
            </a:r>
          </a:p>
          <a:p>
            <a:pPr lvl="1"/>
            <a:r>
              <a:rPr lang="en-US" dirty="0"/>
              <a:t>Dr. Arnab </a:t>
            </a:r>
            <a:r>
              <a:rPr lang="en-US" dirty="0" err="1"/>
              <a:t>Chakravarti</a:t>
            </a:r>
            <a:r>
              <a:rPr lang="en-US" dirty="0"/>
              <a:t>, Chair, Department of Radiation Oncology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21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 smtClean="0"/>
              <a:t>1. </a:t>
            </a:r>
            <a:r>
              <a:rPr lang="en-US" sz="1600" dirty="0" err="1"/>
              <a:t>Ribas</a:t>
            </a:r>
            <a:r>
              <a:rPr lang="en-US" sz="1600" dirty="0"/>
              <a:t> A, </a:t>
            </a:r>
            <a:r>
              <a:rPr lang="en-US" sz="1600" dirty="0" err="1"/>
              <a:t>Sengupta</a:t>
            </a:r>
            <a:r>
              <a:rPr lang="en-US" sz="1600" dirty="0"/>
              <a:t> R, Locke T, et al. Priority COVID-19 Vaccination for Patients with Cancer while Vaccine Supply Is Limited. </a:t>
            </a:r>
            <a:r>
              <a:rPr lang="en-US" sz="1600" i="1" dirty="0"/>
              <a:t>Cancer </a:t>
            </a:r>
            <a:r>
              <a:rPr lang="en-US" sz="1600" i="1" dirty="0" err="1"/>
              <a:t>Discov</a:t>
            </a:r>
            <a:r>
              <a:rPr lang="en-US" sz="1600" dirty="0"/>
              <a:t>. 2021;11(2):233-236. doi:10.1158/2159-8290.CD-20-1817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2. Polack </a:t>
            </a:r>
            <a:r>
              <a:rPr lang="en-US" sz="1600" dirty="0"/>
              <a:t>FP, Thomas SJ, </a:t>
            </a:r>
            <a:r>
              <a:rPr lang="en-US" sz="1600" dirty="0" err="1"/>
              <a:t>Kitchin</a:t>
            </a:r>
            <a:r>
              <a:rPr lang="en-US" sz="1600" dirty="0"/>
              <a:t> N, et al. Safety and Efficacy of the BNT162b2 mRNA Covid-19 Vaccine. </a:t>
            </a:r>
            <a:r>
              <a:rPr lang="en-US" sz="1600" i="1" dirty="0"/>
              <a:t>New England Journal of Medicine</a:t>
            </a:r>
            <a:r>
              <a:rPr lang="en-US" sz="1600" dirty="0"/>
              <a:t>. 2020;383(27):2603-2615. doi:10.1056/NEJMoa2034577</a:t>
            </a:r>
          </a:p>
          <a:p>
            <a:r>
              <a:rPr lang="en-US" sz="1600" dirty="0"/>
              <a:t>3</a:t>
            </a:r>
            <a:r>
              <a:rPr lang="en-US" sz="1600" dirty="0" smtClean="0"/>
              <a:t>. Baden </a:t>
            </a:r>
            <a:r>
              <a:rPr lang="en-US" sz="1600" dirty="0"/>
              <a:t>LR, El </a:t>
            </a:r>
            <a:r>
              <a:rPr lang="en-US" sz="1600" dirty="0" err="1"/>
              <a:t>Sahly</a:t>
            </a:r>
            <a:r>
              <a:rPr lang="en-US" sz="1600" dirty="0"/>
              <a:t> HM, </a:t>
            </a:r>
            <a:r>
              <a:rPr lang="en-US" sz="1600" dirty="0" err="1"/>
              <a:t>Essink</a:t>
            </a:r>
            <a:r>
              <a:rPr lang="en-US" sz="1600" dirty="0"/>
              <a:t> B, et al. Efficacy and Safety of the mRNA-1273 SARS-CoV-2 Vaccine. </a:t>
            </a:r>
            <a:r>
              <a:rPr lang="en-US" sz="1600" i="1" dirty="0"/>
              <a:t>New England Journal of Medicine</a:t>
            </a:r>
            <a:r>
              <a:rPr lang="en-US" sz="1600" dirty="0"/>
              <a:t>. 2021;384(5):403-416. </a:t>
            </a:r>
            <a:r>
              <a:rPr lang="en-US" sz="1600" dirty="0" smtClean="0"/>
              <a:t>doi:10.1056/NEJMoa2035389</a:t>
            </a:r>
          </a:p>
          <a:p>
            <a:r>
              <a:rPr lang="en-US" sz="1600" dirty="0" smtClean="0"/>
              <a:t>4. </a:t>
            </a:r>
            <a:r>
              <a:rPr lang="en-US" sz="1600" dirty="0"/>
              <a:t>Bar-On YM, Goldberg Y, Mandel M, et al. Protection of BNT162b2 Vaccine Booster against Covid-19 in Israel. </a:t>
            </a:r>
            <a:r>
              <a:rPr lang="en-US" sz="1600" i="1" dirty="0"/>
              <a:t>N </a:t>
            </a:r>
            <a:r>
              <a:rPr lang="en-US" sz="1600" i="1" dirty="0" err="1"/>
              <a:t>Engl</a:t>
            </a:r>
            <a:r>
              <a:rPr lang="en-US" sz="1600" i="1" dirty="0"/>
              <a:t> J Med</a:t>
            </a:r>
            <a:r>
              <a:rPr lang="en-US" sz="1600" dirty="0"/>
              <a:t>. Published online September 15, 2021. doi:10.1056/NEJMoa2114255</a:t>
            </a:r>
          </a:p>
        </p:txBody>
      </p:sp>
    </p:spTree>
    <p:extLst>
      <p:ext uri="{BB962C8B-B14F-4D97-AF65-F5344CB8AC3E}">
        <p14:creationId xmlns:p14="http://schemas.microsoft.com/office/powerpoint/2010/main" val="35671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Rahul.Prasad@osumc.edu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3</a:t>
            </a:fld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Investigate the consistency of prioritization of patients with cancer by states for COVID vaccination </a:t>
            </a:r>
          </a:p>
          <a:p>
            <a:endParaRPr lang="en-US" dirty="0" smtClean="0"/>
          </a:p>
          <a:p>
            <a:r>
              <a:rPr lang="en-US" dirty="0" smtClean="0"/>
              <a:t>Identify obstacles to adequate prioritization of this population</a:t>
            </a:r>
          </a:p>
          <a:p>
            <a:endParaRPr lang="en-US" dirty="0"/>
          </a:p>
          <a:p>
            <a:r>
              <a:rPr lang="en-US" dirty="0" smtClean="0"/>
              <a:t>Discuss measures to mitigate these barriers through updated guidance for vaccination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4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endParaRPr lang="en-US" dirty="0" smtClean="0"/>
          </a:p>
          <a:p>
            <a:r>
              <a:rPr lang="en-US" dirty="0" smtClean="0"/>
              <a:t>Methods</a:t>
            </a:r>
          </a:p>
          <a:p>
            <a:endParaRPr lang="en-US" dirty="0" smtClean="0"/>
          </a:p>
          <a:p>
            <a:r>
              <a:rPr lang="en-US" dirty="0" smtClean="0"/>
              <a:t>Results</a:t>
            </a:r>
          </a:p>
          <a:p>
            <a:endParaRPr lang="en-US" dirty="0" smtClean="0"/>
          </a:p>
          <a:p>
            <a:r>
              <a:rPr lang="en-US" dirty="0" smtClean="0"/>
              <a:t>Discussion</a:t>
            </a:r>
          </a:p>
          <a:p>
            <a:endParaRPr lang="en-US" dirty="0"/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COVID-19 Incidence and Mortality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2624644" cy="3273139"/>
          </a:xfrm>
        </p:spPr>
        <p:txBody>
          <a:bodyPr/>
          <a:lstStyle/>
          <a:p>
            <a:r>
              <a:rPr lang="en-US" sz="1600" dirty="0" smtClean="0"/>
              <a:t>Responsible </a:t>
            </a:r>
            <a:r>
              <a:rPr lang="en-US" sz="1600" dirty="0"/>
              <a:t>for &gt;200 million cases and millions of </a:t>
            </a:r>
            <a:r>
              <a:rPr lang="en-US" sz="1600" dirty="0" smtClean="0"/>
              <a:t>deaths</a:t>
            </a:r>
          </a:p>
          <a:p>
            <a:endParaRPr lang="en-US" sz="1600" dirty="0"/>
          </a:p>
          <a:p>
            <a:r>
              <a:rPr lang="en-US" sz="1600" b="1" dirty="0" smtClean="0">
                <a:solidFill>
                  <a:schemeClr val="accent1"/>
                </a:solidFill>
              </a:rPr>
              <a:t>Cancer</a:t>
            </a:r>
            <a:r>
              <a:rPr lang="en-US" sz="1600" dirty="0" smtClean="0"/>
              <a:t> associated with </a:t>
            </a:r>
            <a:r>
              <a:rPr lang="en-US" sz="1600" b="1" dirty="0" smtClean="0">
                <a:solidFill>
                  <a:schemeClr val="accent1"/>
                </a:solidFill>
              </a:rPr>
              <a:t>increased </a:t>
            </a:r>
            <a:r>
              <a:rPr lang="en-US" sz="1600" dirty="0" smtClean="0"/>
              <a:t>morbidity and </a:t>
            </a:r>
            <a:r>
              <a:rPr lang="en-US" sz="1600" b="1" dirty="0" smtClean="0">
                <a:solidFill>
                  <a:schemeClr val="accent1"/>
                </a:solidFill>
              </a:rPr>
              <a:t>mortality</a:t>
            </a:r>
            <a:r>
              <a:rPr lang="en-US" sz="1600" baseline="30000" dirty="0" smtClean="0"/>
              <a:t>1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CDC includes cancer as a high-risk medical condition</a:t>
            </a:r>
            <a:endParaRPr lang="en-US" sz="1600" baseline="300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6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44" y="1221898"/>
            <a:ext cx="35337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Vaccine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3238323" cy="3273139"/>
          </a:xfrm>
        </p:spPr>
        <p:txBody>
          <a:bodyPr/>
          <a:lstStyle/>
          <a:p>
            <a:r>
              <a:rPr lang="en-US" dirty="0" smtClean="0"/>
              <a:t>Vaccines </a:t>
            </a:r>
            <a:r>
              <a:rPr lang="en-US" dirty="0"/>
              <a:t>are highly effective against </a:t>
            </a:r>
            <a:r>
              <a:rPr lang="en-US" dirty="0" smtClean="0"/>
              <a:t>the original strains</a:t>
            </a:r>
            <a:r>
              <a:rPr lang="en-US" baseline="30000" dirty="0" smtClean="0"/>
              <a:t>2,3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initial </a:t>
            </a:r>
            <a:r>
              <a:rPr lang="en-US" b="1" dirty="0">
                <a:solidFill>
                  <a:srgbClr val="BB0000"/>
                </a:solidFill>
              </a:rPr>
              <a:t>supply limitations</a:t>
            </a:r>
            <a:r>
              <a:rPr lang="en-US" dirty="0"/>
              <a:t> </a:t>
            </a:r>
            <a:r>
              <a:rPr lang="en-US" b="1" dirty="0">
                <a:solidFill>
                  <a:srgbClr val="BB0000"/>
                </a:solidFill>
              </a:rPr>
              <a:t>forced</a:t>
            </a:r>
            <a:r>
              <a:rPr lang="en-US" dirty="0"/>
              <a:t> difficult patient </a:t>
            </a:r>
            <a:r>
              <a:rPr lang="en-US" b="1" dirty="0">
                <a:solidFill>
                  <a:srgbClr val="BB0000"/>
                </a:solidFill>
              </a:rPr>
              <a:t>prioritization decisions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7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98" y="1372441"/>
            <a:ext cx="3183102" cy="1744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4457" y="3116981"/>
            <a:ext cx="283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Generic mechanism for mRNA vaccines (from </a:t>
            </a:r>
            <a:r>
              <a:rPr lang="en-US" sz="1200" dirty="0" err="1" smtClean="0"/>
              <a:t>Moderna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87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Vaccine Allocation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8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71475" y="1221898"/>
            <a:ext cx="2597439" cy="3273139"/>
          </a:xfrm>
        </p:spPr>
        <p:txBody>
          <a:bodyPr/>
          <a:lstStyle/>
          <a:p>
            <a:r>
              <a:rPr lang="en-US" dirty="0"/>
              <a:t>Federal guidelines recommended </a:t>
            </a:r>
            <a:r>
              <a:rPr lang="en-US" b="1" dirty="0">
                <a:solidFill>
                  <a:srgbClr val="BB0000"/>
                </a:solidFill>
              </a:rPr>
              <a:t>equal priority</a:t>
            </a:r>
            <a:r>
              <a:rPr lang="en-US" dirty="0"/>
              <a:t> for patients </a:t>
            </a:r>
            <a:r>
              <a:rPr lang="en-US" b="1" dirty="0">
                <a:solidFill>
                  <a:srgbClr val="BB0000"/>
                </a:solidFill>
              </a:rPr>
              <a:t>65+</a:t>
            </a:r>
            <a:r>
              <a:rPr lang="en-US" b="1" dirty="0"/>
              <a:t> </a:t>
            </a:r>
            <a:r>
              <a:rPr lang="en-US" dirty="0"/>
              <a:t>and all </a:t>
            </a:r>
            <a:r>
              <a:rPr lang="en-US" b="1" dirty="0">
                <a:solidFill>
                  <a:srgbClr val="BB0000"/>
                </a:solidFill>
              </a:rPr>
              <a:t>adults </a:t>
            </a:r>
            <a:r>
              <a:rPr lang="en-US" b="1" dirty="0">
                <a:solidFill>
                  <a:schemeClr val="accent1"/>
                </a:solidFill>
              </a:rPr>
              <a:t>with </a:t>
            </a:r>
            <a:r>
              <a:rPr lang="en-US" b="1" dirty="0" smtClean="0">
                <a:solidFill>
                  <a:schemeClr val="accent1"/>
                </a:solidFill>
              </a:rPr>
              <a:t>cancer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smtClean="0"/>
              <a:t>Faced with overwhelmingly large groups of equal priority, </a:t>
            </a:r>
            <a:r>
              <a:rPr lang="en-US" b="1" dirty="0" smtClean="0">
                <a:solidFill>
                  <a:schemeClr val="accent1"/>
                </a:solidFill>
              </a:rPr>
              <a:t>states triaged independently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23" y="473484"/>
            <a:ext cx="3190376" cy="402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1476" y="1221898"/>
            <a:ext cx="3820696" cy="327313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1"/>
                </a:solidFill>
              </a:rPr>
              <a:t>proportion of states</a:t>
            </a:r>
            <a:r>
              <a:rPr lang="en-US" dirty="0" smtClean="0"/>
              <a:t> that </a:t>
            </a:r>
            <a:r>
              <a:rPr lang="en-US" b="1" dirty="0" smtClean="0">
                <a:solidFill>
                  <a:schemeClr val="accent1"/>
                </a:solidFill>
              </a:rPr>
              <a:t>equally prioritized</a:t>
            </a:r>
            <a:r>
              <a:rPr lang="en-US" dirty="0" smtClean="0"/>
              <a:t> adults with </a:t>
            </a:r>
            <a:r>
              <a:rPr lang="en-US" b="1" dirty="0" smtClean="0">
                <a:solidFill>
                  <a:schemeClr val="accent1"/>
                </a:solidFill>
              </a:rPr>
              <a:t>cancer</a:t>
            </a:r>
            <a:r>
              <a:rPr lang="en-US" dirty="0" smtClean="0"/>
              <a:t> and the elderly </a:t>
            </a:r>
            <a:r>
              <a:rPr lang="en-US" b="1" dirty="0" smtClean="0">
                <a:solidFill>
                  <a:schemeClr val="accent1"/>
                </a:solidFill>
              </a:rPr>
              <a:t>for vaccination </a:t>
            </a:r>
            <a:r>
              <a:rPr lang="en-US" dirty="0" smtClean="0"/>
              <a:t>is </a:t>
            </a:r>
            <a:r>
              <a:rPr lang="en-US" b="1" dirty="0" smtClean="0">
                <a:solidFill>
                  <a:schemeClr val="accent1"/>
                </a:solidFill>
              </a:rPr>
              <a:t>unknown</a:t>
            </a:r>
          </a:p>
          <a:p>
            <a:endParaRPr lang="en-US" dirty="0"/>
          </a:p>
          <a:p>
            <a:r>
              <a:rPr lang="en-US" dirty="0" smtClean="0"/>
              <a:t>We sought to characterize these crucial, state-level decisions</a:t>
            </a:r>
          </a:p>
          <a:p>
            <a:endParaRPr lang="en-US" dirty="0"/>
          </a:p>
          <a:p>
            <a:r>
              <a:rPr lang="en-US" dirty="0" smtClean="0"/>
              <a:t>With concerns regarding delta and waning immunity,</a:t>
            </a:r>
            <a:r>
              <a:rPr lang="en-US" baseline="30000" dirty="0" smtClean="0"/>
              <a:t>4</a:t>
            </a:r>
            <a:r>
              <a:rPr lang="en-US" dirty="0" smtClean="0"/>
              <a:t> this </a:t>
            </a:r>
            <a:r>
              <a:rPr lang="en-US" b="1" dirty="0">
                <a:solidFill>
                  <a:schemeClr val="accent1"/>
                </a:solidFill>
              </a:rPr>
              <a:t>unanswered question</a:t>
            </a:r>
            <a:r>
              <a:rPr lang="en-US" dirty="0"/>
              <a:t> has resurfaced with </a:t>
            </a:r>
            <a:r>
              <a:rPr lang="en-US" b="1" dirty="0">
                <a:solidFill>
                  <a:schemeClr val="accent1"/>
                </a:solidFill>
              </a:rPr>
              <a:t>increasing </a:t>
            </a:r>
            <a:r>
              <a:rPr lang="en-US" b="1" dirty="0" smtClean="0">
                <a:solidFill>
                  <a:schemeClr val="accent1"/>
                </a:solidFill>
              </a:rPr>
              <a:t>importance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9</a:t>
            </a:r>
            <a:r>
              <a:rPr lang="en-US" dirty="0" smtClean="0">
                <a:solidFill>
                  <a:schemeClr val="accent1"/>
                </a:solidFill>
              </a:rPr>
              <a:t>  |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0" y="1698972"/>
            <a:ext cx="2318989" cy="23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6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2789d12c-9c7d-485e-80e7-093e7df1ec59">
      <Url xsi:nil="true"/>
      <Description xsi:nil="true"/>
    </Preview>
    <Data_x0020_Classification xmlns="2789d12c-9c7d-485e-80e7-093e7df1ec59">Public</Data_x0020_Classification>
    <Thumbnail xmlns="2789d12c-9c7d-485e-80e7-093e7df1ec59">
      <Url xsi:nil="true"/>
      <Description xsi:nil="true"/>
    </Thumbnail>
    <Security_x0020_Disclaimer xmlns="2789d12c-9c7d-485e-80e7-093e7df1ec59">Yes</Security_x0020_Disclaim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990401DE874BA94FAA5CA5B76D50" ma:contentTypeVersion="4" ma:contentTypeDescription="Create a new document." ma:contentTypeScope="" ma:versionID="16da7db7a4546f8497b2d46606256eb6">
  <xsd:schema xmlns:xsd="http://www.w3.org/2001/XMLSchema" xmlns:xs="http://www.w3.org/2001/XMLSchema" xmlns:p="http://schemas.microsoft.com/office/2006/metadata/properties" xmlns:ns2="2789d12c-9c7d-485e-80e7-093e7df1ec59" targetNamespace="http://schemas.microsoft.com/office/2006/metadata/properties" ma:root="true" ma:fieldsID="6c94f50a99228b69898bdc9cd9e52dd1" ns2:_="">
    <xsd:import namespace="2789d12c-9c7d-485e-80e7-093e7df1ec59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review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9d12c-9c7d-485e-80e7-093e7df1ec59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view" ma:index="9" nillable="true" ma:displayName="Preview" ma:format="Hyperlink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829293-7E1B-4A6B-92D3-D74CA4C4BB69}">
  <ds:schemaRefs>
    <ds:schemaRef ds:uri="http://purl.org/dc/elements/1.1/"/>
    <ds:schemaRef ds:uri="http://schemas.microsoft.com/office/2006/metadata/properties"/>
    <ds:schemaRef ds:uri="2789d12c-9c7d-485e-80e7-093e7df1ec5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8D1B488-AA1E-48FB-8795-0CA555409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9d12c-9c7d-485e-80e7-093e7df1e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711592-5AD4-4971-9B2B-16F922E6A9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38196</TotalTime>
  <Words>707</Words>
  <Application>Microsoft Office PowerPoint</Application>
  <PresentationFormat>Custom</PresentationFormat>
  <Paragraphs>131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2016 OSUWMC Template</vt:lpstr>
      <vt:lpstr>Did Patients with Cancer Receive Priority COVID-19 Vaccination?</vt:lpstr>
      <vt:lpstr>Disclosure</vt:lpstr>
      <vt:lpstr>Learning Objectives</vt:lpstr>
      <vt:lpstr>Agenda</vt:lpstr>
      <vt:lpstr>Background</vt:lpstr>
      <vt:lpstr>COVID-19 Incidence and Mortality</vt:lpstr>
      <vt:lpstr>Vaccine Availability</vt:lpstr>
      <vt:lpstr>Vaccine Allocation</vt:lpstr>
      <vt:lpstr>Aims</vt:lpstr>
      <vt:lpstr>Methods</vt:lpstr>
      <vt:lpstr>Methods</vt:lpstr>
      <vt:lpstr>Results</vt:lpstr>
      <vt:lpstr>Results</vt:lpstr>
      <vt:lpstr>Results</vt:lpstr>
      <vt:lpstr>Discussion</vt:lpstr>
      <vt:lpstr>Potential Explanations</vt:lpstr>
      <vt:lpstr>Possible Interventions</vt:lpstr>
      <vt:lpstr>Conclusions</vt:lpstr>
      <vt:lpstr>Conclusions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2018_OSUWMC STANDARD Presentation Template</dc:title>
  <dc:creator>ClarityPresentations</dc:creator>
  <cp:lastModifiedBy>Prasad, Rahul</cp:lastModifiedBy>
  <cp:revision>1170</cp:revision>
  <cp:lastPrinted>2016-07-14T12:47:40Z</cp:lastPrinted>
  <dcterms:created xsi:type="dcterms:W3CDTF">2010-06-18T15:19:42Z</dcterms:created>
  <dcterms:modified xsi:type="dcterms:W3CDTF">2021-10-18T18:25:46Z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0x01010009B9990401DE874BA94FAA5CA5B76D50</vt:lpwstr>
  </property>
</Properties>
</file>