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275" r:id="rId4"/>
    <p:sldId id="264" r:id="rId5"/>
    <p:sldId id="266" r:id="rId6"/>
    <p:sldId id="269" r:id="rId7"/>
    <p:sldId id="268" r:id="rId8"/>
    <p:sldId id="271" r:id="rId9"/>
    <p:sldId id="272" r:id="rId10"/>
    <p:sldId id="273" r:id="rId11"/>
  </p:sldIdLst>
  <p:sldSz cx="12192000" cy="6858000"/>
  <p:notesSz cx="92964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0" userDrawn="1">
          <p15:clr>
            <a:srgbClr val="A4A3A4"/>
          </p15:clr>
        </p15:guide>
        <p15:guide id="2" pos="6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enattoor, Anju" initials="M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D64A"/>
    <a:srgbClr val="E1F3F4"/>
    <a:srgbClr val="C3D3D4"/>
    <a:srgbClr val="E2EDAE"/>
    <a:srgbClr val="D8EAEB"/>
    <a:srgbClr val="FDEDD0"/>
    <a:srgbClr val="D2E076"/>
    <a:srgbClr val="FFEED1"/>
    <a:srgbClr val="00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49" autoAdjust="0"/>
    <p:restoredTop sz="92695" autoAdjust="0"/>
  </p:normalViewPr>
  <p:slideViewPr>
    <p:cSldViewPr snapToObjects="1" showGuides="1">
      <p:cViewPr varScale="1">
        <p:scale>
          <a:sx n="103" d="100"/>
          <a:sy n="103" d="100"/>
        </p:scale>
        <p:origin x="184" y="376"/>
      </p:cViewPr>
      <p:guideLst>
        <p:guide orient="horz" pos="1920"/>
        <p:guide pos="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08" d="100"/>
          <a:sy n="108" d="100"/>
        </p:scale>
        <p:origin x="1833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7ECD89-6E20-46AE-9126-502B3E017C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4028440" cy="351737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>
                <a:latin typeface="Georgia" charset="0"/>
              </a:defRPr>
            </a:lvl1pPr>
          </a:lstStyle>
          <a:p>
            <a:pPr>
              <a:defRPr/>
            </a:pPr>
            <a:endParaRPr lang="en-US" dirty="0">
              <a:latin typeface="Microsoft Sans Serif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4E869-0EDA-405A-A7D9-92382A74B1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809" y="2"/>
            <a:ext cx="4028440" cy="351737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>
                <a:latin typeface="Georgia" charset="0"/>
              </a:defRPr>
            </a:lvl1pPr>
          </a:lstStyle>
          <a:p>
            <a:pPr>
              <a:defRPr/>
            </a:pPr>
            <a:fld id="{E9ADAC2C-45C6-B44F-B589-619C21E27118}" type="datetimeFigureOut">
              <a:rPr lang="en-US">
                <a:latin typeface="Microsoft Sans Serif" panose="020B0604020202020204" pitchFamily="34" charset="0"/>
              </a:rPr>
              <a:pPr>
                <a:defRPr/>
              </a:pPr>
              <a:t>10/19/21</a:t>
            </a:fld>
            <a:endParaRPr lang="en-US" dirty="0">
              <a:latin typeface="Microsoft Sans Serif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25ED6-0A32-448F-AA08-448AC7575C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>
                <a:latin typeface="Georgia" charset="0"/>
              </a:defRPr>
            </a:lvl1pPr>
          </a:lstStyle>
          <a:p>
            <a:pPr>
              <a:defRPr/>
            </a:pPr>
            <a:endParaRPr lang="en-US" dirty="0">
              <a:latin typeface="Microsoft Sans Serif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6E6DB-0B8B-4BBC-AD9C-0B53FCAAEB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>
                <a:latin typeface="Georgia" charset="0"/>
              </a:defRPr>
            </a:lvl1pPr>
          </a:lstStyle>
          <a:p>
            <a:pPr>
              <a:defRPr/>
            </a:pPr>
            <a:fld id="{5383DF5D-FA39-A949-850F-48BE7279BF40}" type="slidenum">
              <a:rPr lang="en-US">
                <a:latin typeface="Microsoft Sans Serif" panose="020B0604020202020204" pitchFamily="34" charset="0"/>
              </a:rPr>
              <a:pPr>
                <a:defRPr/>
              </a:pPr>
              <a:t>‹#›</a:t>
            </a:fld>
            <a:endParaRPr lang="en-US" dirty="0"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E16D5F-FE40-4A50-B7E9-DD127F1D35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4028440" cy="351737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B2DAD-7CD6-467A-B323-A8AEE8812AD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265809" y="2"/>
            <a:ext cx="4028440" cy="351737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4B7D46C-3B4A-8F42-A8CB-618954543440}" type="datetimeFigureOut">
              <a:rPr lang="en-US"/>
              <a:pPr>
                <a:defRPr/>
              </a:pPr>
              <a:t>10/19/21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233CAE2-D2DF-49E8-B278-19644862ED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32D9E76-C867-45C3-AAD3-4CCDCDFF3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4" tIns="46586" rIns="93174" bIns="4658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AA36D-2403-4F2D-AAAA-5386649095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DBE23-BAC4-4B9F-9C72-C1B920F6A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EB28E24-4E3A-0742-9838-90EF27C37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3002280"/>
            <a:ext cx="10895293" cy="27432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 b="0" baseline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None/>
              <a:defRPr b="1">
                <a:latin typeface="Arial"/>
                <a:cs typeface="Arial"/>
              </a:defRPr>
            </a:lvl2pPr>
            <a:lvl3pPr marL="685800" indent="0">
              <a:buNone/>
              <a:defRPr b="1">
                <a:latin typeface="Arial"/>
                <a:cs typeface="Arial"/>
              </a:defRPr>
            </a:lvl3pPr>
            <a:lvl4pPr marL="1028700" indent="0">
              <a:buNone/>
              <a:defRPr b="1">
                <a:latin typeface="Arial"/>
                <a:cs typeface="Arial"/>
              </a:defRPr>
            </a:lvl4pPr>
            <a:lvl5pPr marL="1371600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Presenter, Department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11569"/>
            <a:ext cx="10896196" cy="507831"/>
          </a:xfrm>
          <a:noFill/>
        </p:spPr>
        <p:txBody>
          <a:bodyPr/>
          <a:lstStyle>
            <a:lvl1pPr>
              <a:lnSpc>
                <a:spcPct val="100000"/>
              </a:lnSpc>
              <a:defRPr sz="4800" baseline="0">
                <a:solidFill>
                  <a:schemeClr val="tx1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639F0F7-B6A2-134A-84D6-28C74C31F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3504" y="3459480"/>
            <a:ext cx="10895293" cy="27432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600" b="0" i="0" baseline="0">
                <a:solidFill>
                  <a:schemeClr val="tx1"/>
                </a:solidFill>
                <a:latin typeface="Microsoft Sans Serif" panose="020B0604020202020204" pitchFamily="34" charset="0"/>
                <a:cs typeface="Arial"/>
              </a:defRPr>
            </a:lvl1pPr>
            <a:lvl2pPr marL="342900" indent="0">
              <a:buNone/>
              <a:defRPr b="1">
                <a:latin typeface="Arial"/>
                <a:cs typeface="Arial"/>
              </a:defRPr>
            </a:lvl2pPr>
            <a:lvl3pPr marL="685800" indent="0">
              <a:buNone/>
              <a:defRPr b="1">
                <a:latin typeface="Arial"/>
                <a:cs typeface="Arial"/>
              </a:defRPr>
            </a:lvl3pPr>
            <a:lvl4pPr marL="1028700" indent="0">
              <a:buNone/>
              <a:defRPr b="1">
                <a:latin typeface="Arial"/>
                <a:cs typeface="Arial"/>
              </a:defRPr>
            </a:lvl4pPr>
            <a:lvl5pPr marL="1371600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Month Day, Year</a:t>
            </a: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F0AAB75F-C12E-EF48-991F-89CE62CA3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772224"/>
            <a:ext cx="5486400" cy="3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30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88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with orang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0891" y="1143000"/>
            <a:ext cx="10896196" cy="4297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457189" indent="0">
              <a:buNone/>
              <a:defRPr b="1">
                <a:latin typeface="Arial"/>
                <a:cs typeface="Arial"/>
              </a:defRPr>
            </a:lvl2pPr>
            <a:lvl3pPr marL="914377" indent="0">
              <a:buNone/>
              <a:defRPr b="1">
                <a:latin typeface="Arial"/>
                <a:cs typeface="Arial"/>
              </a:defRPr>
            </a:lvl3pPr>
            <a:lvl4pPr marL="1371566" indent="0">
              <a:buNone/>
              <a:defRPr b="1">
                <a:latin typeface="Arial"/>
                <a:cs typeface="Arial"/>
              </a:defRPr>
            </a:lvl4pPr>
            <a:lvl5pPr marL="1828754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0184" y="1703387"/>
            <a:ext cx="10896600" cy="407530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19CF1-2C68-2742-9BFE-3F6D9C400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2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with blue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0891" y="1143000"/>
            <a:ext cx="10896196" cy="4297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457189" indent="0">
              <a:buNone/>
              <a:defRPr b="1">
                <a:latin typeface="Arial"/>
                <a:cs typeface="Arial"/>
              </a:defRPr>
            </a:lvl2pPr>
            <a:lvl3pPr marL="914377" indent="0">
              <a:buNone/>
              <a:defRPr b="1">
                <a:latin typeface="Arial"/>
                <a:cs typeface="Arial"/>
              </a:defRPr>
            </a:lvl3pPr>
            <a:lvl4pPr marL="1371566" indent="0">
              <a:buNone/>
              <a:defRPr b="1">
                <a:latin typeface="Arial"/>
                <a:cs typeface="Arial"/>
              </a:defRPr>
            </a:lvl4pPr>
            <a:lvl5pPr marL="1828754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20184" y="1703387"/>
            <a:ext cx="10896600" cy="40753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b="0" i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altLang="en-US" dirty="0"/>
              <a:t>Bullet</a:t>
            </a:r>
          </a:p>
          <a:p>
            <a:pPr lvl="1"/>
            <a:r>
              <a:rPr lang="en-US" altLang="en-US" dirty="0"/>
              <a:t>Sub-bullet</a:t>
            </a:r>
          </a:p>
          <a:p>
            <a:pPr lvl="2"/>
            <a:r>
              <a:rPr lang="en-US" altLang="en-US" dirty="0"/>
              <a:t>Sub-bullet</a:t>
            </a:r>
          </a:p>
          <a:p>
            <a:pPr lvl="3"/>
            <a:r>
              <a:rPr lang="en-US" altLang="en-US" dirty="0"/>
              <a:t>Sub-bullet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C0B471-FCF1-314A-8DFB-FC3CF43C3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9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with blue SUBTITLE and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0891" y="1143000"/>
            <a:ext cx="5475613" cy="4297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457189" indent="0">
              <a:buNone/>
              <a:defRPr b="1">
                <a:latin typeface="Arial"/>
                <a:cs typeface="Arial"/>
              </a:defRPr>
            </a:lvl2pPr>
            <a:lvl3pPr marL="914377" indent="0">
              <a:buNone/>
              <a:defRPr b="1">
                <a:latin typeface="Arial"/>
                <a:cs typeface="Arial"/>
              </a:defRPr>
            </a:lvl3pPr>
            <a:lvl4pPr marL="1371566" indent="0">
              <a:buNone/>
              <a:defRPr b="1">
                <a:latin typeface="Arial"/>
                <a:cs typeface="Arial"/>
              </a:defRPr>
            </a:lvl4pPr>
            <a:lvl5pPr marL="1828754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0184" y="466725"/>
            <a:ext cx="5475816" cy="5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0184" y="1703387"/>
            <a:ext cx="5475816" cy="397474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69B0B1-812C-844D-9925-F70677E515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E4C2E-2AD7-C64E-9C07-697C8CB099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67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- with gre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0184" y="466725"/>
            <a:ext cx="5475816" cy="5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0184" y="1219200"/>
            <a:ext cx="5475816" cy="4953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9D6E8A-FD7D-B549-B36D-A28CD760A414}"/>
              </a:ext>
            </a:extLst>
          </p:cNvPr>
          <p:cNvSpPr/>
          <p:nvPr userDrawn="1"/>
        </p:nvSpPr>
        <p:spPr>
          <a:xfrm>
            <a:off x="6172200" y="0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823BE-1FEC-6F46-8534-3C85C97C0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76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with blu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0891" y="1143000"/>
            <a:ext cx="5475613" cy="4297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457189" indent="0">
              <a:buNone/>
              <a:defRPr b="1">
                <a:latin typeface="Arial"/>
                <a:cs typeface="Arial"/>
              </a:defRPr>
            </a:lvl2pPr>
            <a:lvl3pPr marL="914377" indent="0">
              <a:buNone/>
              <a:defRPr b="1">
                <a:latin typeface="Arial"/>
                <a:cs typeface="Arial"/>
              </a:defRPr>
            </a:lvl3pPr>
            <a:lvl4pPr marL="1371566" indent="0">
              <a:buNone/>
              <a:defRPr b="1">
                <a:latin typeface="Arial"/>
                <a:cs typeface="Arial"/>
              </a:defRPr>
            </a:lvl4pPr>
            <a:lvl5pPr marL="1828754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0184" y="466725"/>
            <a:ext cx="5475816" cy="5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0184" y="1703387"/>
            <a:ext cx="5475816" cy="397474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9D6E8A-FD7D-B549-B36D-A28CD760A414}"/>
              </a:ext>
            </a:extLst>
          </p:cNvPr>
          <p:cNvSpPr/>
          <p:nvPr userDrawn="1"/>
        </p:nvSpPr>
        <p:spPr>
          <a:xfrm>
            <a:off x="61722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4DD89-16C8-1E49-B2DA-227E90698D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- blue subtitle gre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0891" y="1143000"/>
            <a:ext cx="5475613" cy="4297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457189" indent="0">
              <a:buNone/>
              <a:defRPr b="1">
                <a:latin typeface="Arial"/>
                <a:cs typeface="Arial"/>
              </a:defRPr>
            </a:lvl2pPr>
            <a:lvl3pPr marL="914377" indent="0">
              <a:buNone/>
              <a:defRPr b="1">
                <a:latin typeface="Arial"/>
                <a:cs typeface="Arial"/>
              </a:defRPr>
            </a:lvl3pPr>
            <a:lvl4pPr marL="1371566" indent="0">
              <a:buNone/>
              <a:defRPr b="1">
                <a:latin typeface="Arial"/>
                <a:cs typeface="Arial"/>
              </a:defRPr>
            </a:lvl4pPr>
            <a:lvl5pPr marL="1828754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0184" y="466725"/>
            <a:ext cx="5475816" cy="5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0184" y="1703387"/>
            <a:ext cx="5475816" cy="397474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9D6E8A-FD7D-B549-B36D-A28CD760A414}"/>
              </a:ext>
            </a:extLst>
          </p:cNvPr>
          <p:cNvSpPr/>
          <p:nvPr userDrawn="1"/>
        </p:nvSpPr>
        <p:spPr>
          <a:xfrm>
            <a:off x="6172200" y="0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823BE-1FEC-6F46-8534-3C85C97C0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76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- with blu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9D6E8A-FD7D-B549-B36D-A28CD760A414}"/>
              </a:ext>
            </a:extLst>
          </p:cNvPr>
          <p:cNvSpPr/>
          <p:nvPr userDrawn="1"/>
        </p:nvSpPr>
        <p:spPr>
          <a:xfrm>
            <a:off x="6172200" y="0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0184" y="466725"/>
            <a:ext cx="5475816" cy="5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823BE-1FEC-6F46-8534-3C85C97C0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482292" y="974725"/>
            <a:ext cx="5475816" cy="534987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F894DDC1-84FF-EE40-A217-B9E305079F8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713" y="974725"/>
            <a:ext cx="5475287" cy="53498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44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- grey block w photo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92B01F2-5ECA-4C44-B61B-55D5DF47E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56350"/>
            <a:ext cx="2553005" cy="182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9D6E8A-FD7D-B549-B36D-A28CD760A414}"/>
              </a:ext>
            </a:extLst>
          </p:cNvPr>
          <p:cNvSpPr/>
          <p:nvPr userDrawn="1"/>
        </p:nvSpPr>
        <p:spPr>
          <a:xfrm>
            <a:off x="-101324" y="14177"/>
            <a:ext cx="6223905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0184" y="1066800"/>
            <a:ext cx="4942416" cy="4876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C44FC9-0D96-E247-B211-F8396F8E9D6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30895" y="0"/>
            <a:ext cx="6061105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87E51-EF17-4D46-BA79-FF4340AF7F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54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ith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5646819" cy="5078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48725E7-0BCD-FA4A-B64F-9E36BFFE79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5E291B8-A057-0942-BB86-80926689AC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" y="6409944"/>
            <a:ext cx="2633989" cy="19202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5C65D9-87AD-A847-8626-7EA1F0CC8F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00800" y="0"/>
            <a:ext cx="57912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18EBAF-6748-534E-B6F6-2CFDB7BFCA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184" y="1703387"/>
            <a:ext cx="5475816" cy="397474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7206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 - with blu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48BC2-EA92-8546-B889-F3A835E4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6660BE-476D-F94B-A6A5-B6EF8460D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4D4E49-BC50-6B44-ADC4-5B983089E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0401" y="1143001"/>
            <a:ext cx="7046383" cy="415721"/>
          </a:xfrm>
        </p:spPr>
        <p:txBody>
          <a:bodyPr anchor="ctr"/>
          <a:lstStyle>
            <a:lvl1pPr>
              <a:defRPr sz="2400" b="1">
                <a:solidFill>
                  <a:schemeClr val="accent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BF4D3B4-098D-3445-96AB-6DB6760E303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470398" y="1754705"/>
            <a:ext cx="7046385" cy="4341295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C3F77CD-DE2C-6C46-B3BD-5480D5AA88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184" y="1143000"/>
            <a:ext cx="3657600" cy="4953000"/>
          </a:xfrm>
        </p:spPr>
        <p:txBody>
          <a:bodyPr/>
          <a:lstStyle/>
          <a:p>
            <a:r>
              <a:rPr lang="en-US" dirty="0"/>
              <a:t>Headshot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7186DF-F24F-D449-8B86-A8106A2B4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55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 alternate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3002280"/>
            <a:ext cx="10895293" cy="274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 b="0" baseline="0">
                <a:solidFill>
                  <a:schemeClr val="bg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None/>
              <a:defRPr b="1">
                <a:latin typeface="Arial"/>
                <a:cs typeface="Arial"/>
              </a:defRPr>
            </a:lvl2pPr>
            <a:lvl3pPr marL="685800" indent="0">
              <a:buNone/>
              <a:defRPr b="1">
                <a:latin typeface="Arial"/>
                <a:cs typeface="Arial"/>
              </a:defRPr>
            </a:lvl3pPr>
            <a:lvl4pPr marL="1028700" indent="0">
              <a:buNone/>
              <a:defRPr b="1">
                <a:latin typeface="Arial"/>
                <a:cs typeface="Arial"/>
              </a:defRPr>
            </a:lvl4pPr>
            <a:lvl5pPr marL="1371600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Presenter, Department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11569"/>
            <a:ext cx="10896196" cy="507831"/>
          </a:xfrm>
        </p:spPr>
        <p:txBody>
          <a:bodyPr/>
          <a:lstStyle>
            <a:lvl1pPr>
              <a:lnSpc>
                <a:spcPct val="100000"/>
              </a:lnSpc>
              <a:defRPr sz="4800" baseline="0">
                <a:solidFill>
                  <a:schemeClr val="bg2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639F0F7-B6A2-134A-84D6-28C74C31F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3504" y="3459480"/>
            <a:ext cx="10895293" cy="274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600" b="0" i="0" baseline="0">
                <a:solidFill>
                  <a:schemeClr val="bg2"/>
                </a:solidFill>
                <a:latin typeface="Microsoft Sans Serif" panose="020B0604020202020204" pitchFamily="34" charset="0"/>
                <a:cs typeface="Arial"/>
              </a:defRPr>
            </a:lvl1pPr>
            <a:lvl2pPr marL="342900" indent="0">
              <a:buNone/>
              <a:defRPr b="1">
                <a:latin typeface="Arial"/>
                <a:cs typeface="Arial"/>
              </a:defRPr>
            </a:lvl2pPr>
            <a:lvl3pPr marL="685800" indent="0">
              <a:buNone/>
              <a:defRPr b="1">
                <a:latin typeface="Arial"/>
                <a:cs typeface="Arial"/>
              </a:defRPr>
            </a:lvl3pPr>
            <a:lvl4pPr marL="1028700" indent="0">
              <a:buNone/>
              <a:defRPr b="1">
                <a:latin typeface="Arial"/>
                <a:cs typeface="Arial"/>
              </a:defRPr>
            </a:lvl4pPr>
            <a:lvl5pPr marL="1371600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Month Day,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B1481-E1B5-7642-B608-A776DE1A41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588" y="5740270"/>
            <a:ext cx="5539154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60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48BC2-EA92-8546-B889-F3A835E4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6660BE-476D-F94B-A6A5-B6EF8460D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4D4E49-BC50-6B44-ADC4-5B983089E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0192" y="4038601"/>
            <a:ext cx="2448392" cy="415721"/>
          </a:xfrm>
        </p:spPr>
        <p:txBody>
          <a:bodyPr anchor="ctr"/>
          <a:lstStyle>
            <a:lvl1pPr>
              <a:defRPr sz="1400" b="1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BF4D3B4-098D-3445-96AB-6DB6760E303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193" y="4648202"/>
            <a:ext cx="2448393" cy="1510443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C3F77CD-DE2C-6C46-B3BD-5480D5AA88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188" y="1143000"/>
            <a:ext cx="2438400" cy="2743200"/>
          </a:xfrm>
        </p:spPr>
        <p:txBody>
          <a:bodyPr/>
          <a:lstStyle/>
          <a:p>
            <a:r>
              <a:rPr lang="en-US" dirty="0"/>
              <a:t>Headshot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D31FE0AC-DECD-F242-BAC2-5E44BCD2B6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36253" y="1143000"/>
            <a:ext cx="2438400" cy="2743200"/>
          </a:xfrm>
        </p:spPr>
        <p:txBody>
          <a:bodyPr/>
          <a:lstStyle/>
          <a:p>
            <a:r>
              <a:rPr lang="en-US" dirty="0"/>
              <a:t>Headshot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506C69E5-0657-3C49-AF53-301A064988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57318" y="1143000"/>
            <a:ext cx="2438400" cy="2743200"/>
          </a:xfrm>
        </p:spPr>
        <p:txBody>
          <a:bodyPr/>
          <a:lstStyle/>
          <a:p>
            <a:r>
              <a:rPr lang="en-US" dirty="0"/>
              <a:t>Headshot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4DF5B58-5903-9F46-A0D4-0371D7F1EE4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078384" y="1130332"/>
            <a:ext cx="2438400" cy="2743200"/>
          </a:xfrm>
        </p:spPr>
        <p:txBody>
          <a:bodyPr/>
          <a:lstStyle/>
          <a:p>
            <a:r>
              <a:rPr lang="en-US" dirty="0"/>
              <a:t>Headshot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6BDD94C-BED4-674A-8D5F-BD1A7D0E8B6C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451464" y="4038601"/>
            <a:ext cx="2448392" cy="415721"/>
          </a:xfrm>
        </p:spPr>
        <p:txBody>
          <a:bodyPr anchor="ctr"/>
          <a:lstStyle>
            <a:lvl1pPr>
              <a:defRPr sz="1400" b="1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F79720F-6650-A046-BC48-78BC62B9FE8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292736" y="4076873"/>
            <a:ext cx="2448392" cy="415721"/>
          </a:xfrm>
        </p:spPr>
        <p:txBody>
          <a:bodyPr anchor="ctr"/>
          <a:lstStyle>
            <a:lvl1pPr>
              <a:defRPr sz="1400" b="1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F5D5785-9F6C-BD47-B38A-CAEBF32FFBB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9134008" y="4076873"/>
            <a:ext cx="2448392" cy="415721"/>
          </a:xfrm>
        </p:spPr>
        <p:txBody>
          <a:bodyPr anchor="ctr"/>
          <a:lstStyle>
            <a:lvl1pPr>
              <a:defRPr sz="1400" b="1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AA1F096-394C-3F45-B181-631B8CDE230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3451464" y="4660354"/>
            <a:ext cx="2448393" cy="1510443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9332133-FF02-C04A-841F-EFE8C927EB21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6292735" y="4664275"/>
            <a:ext cx="2448393" cy="1510443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2E0B844-386A-E142-8B65-BA5E816F3195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9134007" y="4648201"/>
            <a:ext cx="2448393" cy="1510443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0E69B4-7F84-CB44-B965-2D3477D98D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61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915203" cy="50783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725E7-0BCD-FA4A-B64F-9E36BFFE79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04982C-00DC-984F-90CC-4310F9CE0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80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n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915203" cy="5078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48725E7-0BCD-FA4A-B64F-9E36BFFE79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3A644695-A651-3A47-B162-040C7FA4F8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" y="6409944"/>
            <a:ext cx="2633472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28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741FB7F-4339-CE40-88F6-F6B2A9B7393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14E7F-45AD-DE46-9B52-3C1C3176B3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612E1-61AF-F141-B4E6-86D0A4A8C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03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0119A-19D4-5042-BD25-4B26A7DA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1971E2-F7CE-8949-AB1E-612A229C9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3D392CC4-5A4E-4A4C-9411-B96922F9F67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0184" y="1143000"/>
            <a:ext cx="10896600" cy="5105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557D3-4999-814A-9C85-398CEFECE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31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EA19-75A2-2C4D-BE76-12341A59D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A5169B-F387-F444-BE95-7D794A0B01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0FEE9A2A-A81C-6049-8701-D21AC5179F5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0181" y="1143000"/>
            <a:ext cx="5242560" cy="3657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3E789D38-FF8D-6143-941C-6805D2D3373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74224" y="1143000"/>
            <a:ext cx="5242560" cy="3657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615200-71D9-7F43-AACD-7AC8EB2186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184" y="4953000"/>
            <a:ext cx="10896600" cy="1219200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271D9E-1C8B-D141-8C20-0FFBCA37B2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74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1" y="466346"/>
            <a:ext cx="10907183" cy="50783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10112" y="4572002"/>
            <a:ext cx="10906669" cy="1567543"/>
          </a:xfrm>
        </p:spPr>
        <p:txBody>
          <a:bodyPr/>
          <a:lstStyle>
            <a:lvl1pPr>
              <a:defRPr sz="1800" b="0" i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8213C8-6D91-FD4B-A50E-349D42AA02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077A5-E507-0946-B60C-D7438FBFCE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AC54179-3132-9C4B-A9F4-C91CCD1FF789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20183" y="1143000"/>
            <a:ext cx="10896599" cy="3124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681F5B-11BD-4547-AF0F-907A50D15F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22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05B4D-21F8-AA4B-A4AB-F901C3E2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DF4140-D900-9F4C-A188-DB1561238F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1577DB20-3A75-5540-A8B7-AC25C38E506C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620184" y="1143000"/>
            <a:ext cx="10896600" cy="5029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14960-3A69-5C40-A39D-5A1D6D193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6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8680FF-786A-F44A-94C3-DAF6CFD975C1}"/>
              </a:ext>
            </a:extLst>
          </p:cNvPr>
          <p:cNvSpPr/>
          <p:nvPr userDrawn="1"/>
        </p:nvSpPr>
        <p:spPr>
          <a:xfrm>
            <a:off x="0" y="0"/>
            <a:ext cx="12192000" cy="68949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YaleNew" panose="02000602050000020003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C2F93A-27A3-264E-8A33-BD9FC7D2B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DD2C47-95C8-8D49-A86D-94C1BD69DD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BD2504-2234-DB4A-9011-7F2E5781B2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7951" y="1629568"/>
            <a:ext cx="4165600" cy="3581400"/>
          </a:xfrm>
        </p:spPr>
        <p:txBody>
          <a:bodyPr/>
          <a:lstStyle>
            <a:lvl1pPr>
              <a:defRPr sz="28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7A635-4865-8B4D-9E7F-F1B8102F0005}"/>
              </a:ext>
            </a:extLst>
          </p:cNvPr>
          <p:cNvSpPr txBox="1"/>
          <p:nvPr userDrawn="1"/>
        </p:nvSpPr>
        <p:spPr>
          <a:xfrm>
            <a:off x="577081" y="1295400"/>
            <a:ext cx="6495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0" i="0" dirty="0">
                <a:solidFill>
                  <a:schemeClr val="bg1"/>
                </a:solidFill>
                <a:latin typeface="YaleNew" panose="02000602050000020003" pitchFamily="2" charset="77"/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CEE7CCD-3052-2645-89AB-85486B416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" y="6409944"/>
            <a:ext cx="2633472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9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FBAE40"/>
          </p15:clr>
        </p15:guide>
        <p15:guide id="2" pos="206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AD3980-FB4D-EC42-9801-19806E1074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tx2"/>
              </a:solidFill>
              <a:latin typeface="Proxima Nova Regular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2F2F46-7980-2A4A-B53D-CF0D7E7A57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D3B9E-2470-B649-B01F-0F1C1B86A2E0}"/>
              </a:ext>
            </a:extLst>
          </p:cNvPr>
          <p:cNvSpPr txBox="1"/>
          <p:nvPr userDrawn="1"/>
        </p:nvSpPr>
        <p:spPr>
          <a:xfrm>
            <a:off x="1176555" y="1757025"/>
            <a:ext cx="6495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0" i="0" dirty="0">
                <a:solidFill>
                  <a:schemeClr val="tx2"/>
                </a:solidFill>
                <a:latin typeface="YaleNew" panose="02000602050000020003" pitchFamily="2" charset="77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2A0092-31A2-E943-A83A-88B613D0A6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40467" y="2133600"/>
            <a:ext cx="8830733" cy="2667000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YaleNew" panose="02000602050000020003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67C11C-5E10-4241-9A78-5A9C85629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00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D524A9E-B306-5E46-98CD-D906F89F01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2000" cy="35090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F87A6-A280-FA4B-9E06-EA5E8C554BB0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AB4E21DD-A4D7-4643-80F7-739851F26C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772224"/>
            <a:ext cx="5486400" cy="399976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3C30ADB-0272-764D-8129-4CD4C33A4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4663496"/>
            <a:ext cx="10895293" cy="274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 b="0" baseline="0">
                <a:solidFill>
                  <a:srgbClr val="FFFF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None/>
              <a:defRPr b="1">
                <a:latin typeface="Arial"/>
                <a:cs typeface="Arial"/>
              </a:defRPr>
            </a:lvl2pPr>
            <a:lvl3pPr marL="685800" indent="0">
              <a:buNone/>
              <a:defRPr b="1">
                <a:latin typeface="Arial"/>
                <a:cs typeface="Arial"/>
              </a:defRPr>
            </a:lvl3pPr>
            <a:lvl4pPr marL="1028700" indent="0">
              <a:buNone/>
              <a:defRPr b="1">
                <a:latin typeface="Arial"/>
                <a:cs typeface="Arial"/>
              </a:defRPr>
            </a:lvl4pPr>
            <a:lvl5pPr marL="1371600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Presenter, Department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2B27C2-7468-CA48-BBE2-03D15C938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804" y="3956363"/>
            <a:ext cx="10896196" cy="507831"/>
          </a:xfrm>
        </p:spPr>
        <p:txBody>
          <a:bodyPr/>
          <a:lstStyle>
            <a:lvl1pPr>
              <a:lnSpc>
                <a:spcPct val="100000"/>
              </a:lnSpc>
              <a:defRPr sz="4800" baseline="0">
                <a:solidFill>
                  <a:schemeClr val="bg1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695E12F-DFE3-ED48-A11A-378A21155C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5120696"/>
            <a:ext cx="10895293" cy="274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600" b="0" i="0" baseline="0">
                <a:solidFill>
                  <a:srgbClr val="FFFFFF"/>
                </a:solidFill>
                <a:latin typeface="Microsoft Sans Serif" panose="020B0604020202020204" pitchFamily="34" charset="0"/>
                <a:cs typeface="Arial"/>
              </a:defRPr>
            </a:lvl1pPr>
            <a:lvl2pPr marL="342900" indent="0">
              <a:buNone/>
              <a:defRPr b="1">
                <a:latin typeface="Arial"/>
                <a:cs typeface="Arial"/>
              </a:defRPr>
            </a:lvl2pPr>
            <a:lvl3pPr marL="685800" indent="0">
              <a:buNone/>
              <a:defRPr b="1">
                <a:latin typeface="Arial"/>
                <a:cs typeface="Arial"/>
              </a:defRPr>
            </a:lvl3pPr>
            <a:lvl4pPr marL="1028700" indent="0">
              <a:buNone/>
              <a:defRPr b="1">
                <a:latin typeface="Arial"/>
                <a:cs typeface="Arial"/>
              </a:defRPr>
            </a:lvl4pPr>
            <a:lvl5pPr marL="1371600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2248346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048000"/>
            <a:ext cx="8174736" cy="704088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707A2B3-1602-394F-8744-0C019B516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" y="6409944"/>
            <a:ext cx="2633472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01580" y="1143000"/>
            <a:ext cx="10828421" cy="4876800"/>
          </a:xfrm>
        </p:spPr>
        <p:txBody>
          <a:bodyPr/>
          <a:lstStyle>
            <a:lvl1pPr marL="0" indent="0">
              <a:buFont typeface="Arial" charset="0"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828420" cy="507831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725E7-0BCD-FA4A-B64F-9E36BFFE79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03B98-4473-4845-B33B-93D1EB0BF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30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01580" y="1677582"/>
            <a:ext cx="10828421" cy="4342217"/>
          </a:xfrm>
        </p:spPr>
        <p:txBody>
          <a:bodyPr/>
          <a:lstStyle>
            <a:lvl1pPr marL="0" indent="0">
              <a:buFont typeface="Arial" charset="0"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828420" cy="507831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725E7-0BCD-FA4A-B64F-9E36BFFE79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03B98-4473-4845-B33B-93D1EB0BF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C0793-E1F7-4143-8EEE-B1FF00AA2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143000"/>
            <a:ext cx="10828337" cy="36576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635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828420" cy="507831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725E7-0BCD-FA4A-B64F-9E36BFFE79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03B98-4473-4845-B33B-93D1EB0BF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7FAE46-5523-A449-BBC9-B01DE2E34319}"/>
              </a:ext>
            </a:extLst>
          </p:cNvPr>
          <p:cNvSpPr/>
          <p:nvPr userDrawn="1"/>
        </p:nvSpPr>
        <p:spPr>
          <a:xfrm>
            <a:off x="0" y="1050376"/>
            <a:ext cx="12192000" cy="1371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60C22-5402-1741-9ACA-7B960AF53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287" y="1355176"/>
            <a:ext cx="10828337" cy="762000"/>
          </a:xfrm>
        </p:spPr>
        <p:txBody>
          <a:bodyPr anchor="ctr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A3A0CFA-19B1-E741-9C2C-F4F262C3C6A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1287" y="2599287"/>
            <a:ext cx="10828337" cy="36734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1921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741FB7F-4339-CE40-88F6-F6B2A9B7393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14E7F-45AD-DE46-9B52-3C1C3176B3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612E1-61AF-F141-B4E6-86D0A4A8C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C622F-487B-E241-B84C-53A83BDC94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324100"/>
            <a:ext cx="11430000" cy="2209800"/>
          </a:xfrm>
        </p:spPr>
        <p:txBody>
          <a:bodyPr anchor="ctr"/>
          <a:lstStyle>
            <a:lvl1pPr>
              <a:defRPr sz="8000">
                <a:latin typeface="YaleNew" panose="02000602050000020003" pitchFamily="2" charset="77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87129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828420" cy="507831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725E7-0BCD-FA4A-B64F-9E36BFFE79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03B98-4473-4845-B33B-93D1EB0BF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C0793-E1F7-4143-8EEE-B1FF00AA2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143000"/>
            <a:ext cx="10828337" cy="36576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433FC3-5296-964B-AD6E-84BADB8C2A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676400"/>
            <a:ext cx="533400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E5A66AA7-1DC7-CD42-AA8F-4303706B462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8829" y="1676400"/>
            <a:ext cx="533400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9834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01580" y="1143000"/>
            <a:ext cx="10828421" cy="4800600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i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i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>
              <a:defRPr i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>
              <a:defRPr i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828420" cy="507831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B60CCC-B084-C348-9BCD-BBA56EC3E4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CCF5-4884-6E4B-9EA1-561DD01E35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614B9-0AF3-6C44-B9DE-33D82E751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D2636B2-A160-994F-823A-B484284348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0184" y="466725"/>
            <a:ext cx="10896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EDDAC83-1CA6-5842-93DA-FC551F2B83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0184" y="1323975"/>
            <a:ext cx="10896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BFCD74-2D11-411D-BA34-B9AF6CDF1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3584" y="6407151"/>
            <a:ext cx="2743200" cy="21431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 defTabSz="342900" eaLnBrk="1" fontAlgn="auto" hangingPunct="1">
              <a:spcBef>
                <a:spcPts val="0"/>
              </a:spcBef>
              <a:spcAft>
                <a:spcPts val="0"/>
              </a:spcAft>
              <a:defRPr sz="900" b="0" i="0" baseline="0">
                <a:solidFill>
                  <a:prstClr val="black">
                    <a:tint val="75000"/>
                  </a:prstClr>
                </a:solidFill>
                <a:latin typeface="Microsoft Sans Serif" panose="020B0604020202020204" pitchFamily="34" charset="0"/>
              </a:defRPr>
            </a:lvl1pPr>
          </a:lstStyle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785" r:id="rId2"/>
    <p:sldLayoutId id="2147483809" r:id="rId3"/>
    <p:sldLayoutId id="2147483783" r:id="rId4"/>
    <p:sldLayoutId id="2147483844" r:id="rId5"/>
    <p:sldLayoutId id="2147483843" r:id="rId6"/>
    <p:sldLayoutId id="2147483865" r:id="rId7"/>
    <p:sldLayoutId id="2147483845" r:id="rId8"/>
    <p:sldLayoutId id="2147483784" r:id="rId9"/>
    <p:sldLayoutId id="2147483803" r:id="rId10"/>
    <p:sldLayoutId id="2147483812" r:id="rId11"/>
    <p:sldLayoutId id="2147483814" r:id="rId12"/>
    <p:sldLayoutId id="2147483897" r:id="rId13"/>
    <p:sldLayoutId id="2147483838" r:id="rId14"/>
    <p:sldLayoutId id="2147483840" r:id="rId15"/>
    <p:sldLayoutId id="2147483842" r:id="rId16"/>
    <p:sldLayoutId id="2147483841" r:id="rId17"/>
    <p:sldLayoutId id="2147483839" r:id="rId18"/>
    <p:sldLayoutId id="2147483802" r:id="rId19"/>
    <p:sldLayoutId id="2147483811" r:id="rId20"/>
    <p:sldLayoutId id="2147483798" r:id="rId21"/>
    <p:sldLayoutId id="2147483816" r:id="rId22"/>
    <p:sldLayoutId id="2147483788" r:id="rId23"/>
    <p:sldLayoutId id="2147483804" r:id="rId24"/>
    <p:sldLayoutId id="2147483808" r:id="rId25"/>
    <p:sldLayoutId id="2147483789" r:id="rId26"/>
    <p:sldLayoutId id="2147483805" r:id="rId27"/>
    <p:sldLayoutId id="2147483806" r:id="rId28"/>
    <p:sldLayoutId id="2147483807" r:id="rId29"/>
    <p:sldLayoutId id="2147483795" r:id="rId30"/>
  </p:sldLayoutIdLst>
  <p:hf hdr="0" ftr="0" dt="0"/>
  <p:txStyles>
    <p:titleStyle>
      <a:lvl1pPr algn="l" defTabSz="685800" rtl="0" eaLnBrk="1" fontAlgn="base" hangingPunct="1">
        <a:spcBef>
          <a:spcPts val="750"/>
        </a:spcBef>
        <a:spcAft>
          <a:spcPct val="0"/>
        </a:spcAft>
        <a:defRPr sz="3600" b="0" kern="1200">
          <a:solidFill>
            <a:schemeClr val="tx2"/>
          </a:solidFill>
          <a:latin typeface="YaleNew" panose="02000602050000020003" pitchFamily="2" charset="77"/>
          <a:ea typeface="+mj-ea"/>
          <a:cs typeface="Microsoft Sans Serif" panose="020B0604020202020204" pitchFamily="34" charset="0"/>
        </a:defRPr>
      </a:lvl1pPr>
      <a:lvl2pPr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2pPr>
      <a:lvl3pPr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3pPr>
      <a:lvl4pPr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4pPr>
      <a:lvl5pPr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5pPr>
      <a:lvl6pPr marL="457200"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6pPr>
      <a:lvl7pPr marL="914400"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7pPr>
      <a:lvl8pPr marL="1371600"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8pPr>
      <a:lvl9pPr marL="1828800"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9pPr>
    </p:titleStyle>
    <p:bodyStyle>
      <a:lvl1pPr algn="l" defTabSz="685800" rtl="0" eaLnBrk="1" fontAlgn="base" hangingPunct="1">
        <a:lnSpc>
          <a:spcPct val="120000"/>
        </a:lnSpc>
        <a:spcBef>
          <a:spcPts val="750"/>
        </a:spcBef>
        <a:spcAft>
          <a:spcPct val="0"/>
        </a:spcAft>
        <a:buFont typeface="Arial" panose="020B0604020202020204" pitchFamily="34" charset="0"/>
        <a:defRPr sz="2000" i="0" kern="1200">
          <a:solidFill>
            <a:schemeClr val="tx2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1pPr>
      <a:lvl2pPr marL="557213" indent="-214313" algn="l" defTabSz="685800" rtl="0" eaLnBrk="1" fontAlgn="base" hangingPunct="1">
        <a:lnSpc>
          <a:spcPct val="120000"/>
        </a:lnSpc>
        <a:spcBef>
          <a:spcPts val="375"/>
        </a:spcBef>
        <a:spcAft>
          <a:spcPct val="0"/>
        </a:spcAft>
        <a:buSzPct val="100000"/>
        <a:buFont typeface="Arial" panose="020B0604020202020204" pitchFamily="34" charset="0"/>
        <a:buChar char="•"/>
        <a:defRPr sz="1800" i="0" kern="1200">
          <a:solidFill>
            <a:schemeClr val="tx2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2pPr>
      <a:lvl3pPr marL="900113" indent="-214313" algn="l" defTabSz="685800" rtl="0" eaLnBrk="1" fontAlgn="base" hangingPunct="1">
        <a:lnSpc>
          <a:spcPct val="120000"/>
        </a:lnSpc>
        <a:spcBef>
          <a:spcPts val="375"/>
        </a:spcBef>
        <a:spcAft>
          <a:spcPct val="0"/>
        </a:spcAft>
        <a:buSzPct val="100000"/>
        <a:buFont typeface="Arial" panose="020B0604020202020204" pitchFamily="34" charset="0"/>
        <a:buChar char="•"/>
        <a:defRPr sz="1600" i="0" kern="1200">
          <a:solidFill>
            <a:schemeClr val="tx2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3pPr>
      <a:lvl4pPr marL="1243013" indent="-214313" algn="l" defTabSz="685800" rtl="0" eaLnBrk="1" fontAlgn="base" hangingPunct="1">
        <a:lnSpc>
          <a:spcPct val="120000"/>
        </a:lnSpc>
        <a:spcBef>
          <a:spcPts val="375"/>
        </a:spcBef>
        <a:spcAft>
          <a:spcPct val="0"/>
        </a:spcAft>
        <a:buSzPct val="100000"/>
        <a:buFont typeface="Arial" panose="020B0604020202020204" pitchFamily="34" charset="0"/>
        <a:buChar char="•"/>
        <a:defRPr sz="1400" i="0" kern="1200">
          <a:solidFill>
            <a:schemeClr val="tx2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4pPr>
      <a:lvl5pPr marL="1585913" indent="-214313" algn="l" defTabSz="685800" rtl="0" eaLnBrk="1" fontAlgn="base" hangingPunct="1">
        <a:lnSpc>
          <a:spcPct val="120000"/>
        </a:lnSpc>
        <a:spcBef>
          <a:spcPts val="375"/>
        </a:spcBef>
        <a:spcAft>
          <a:spcPct val="0"/>
        </a:spcAft>
        <a:buSzPct val="100000"/>
        <a:buFont typeface="Arial" panose="020B0604020202020204" pitchFamily="34" charset="0"/>
        <a:buChar char="•"/>
        <a:defRPr sz="1200" i="0" kern="1200">
          <a:solidFill>
            <a:schemeClr val="tx2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DAC4344-1433-F146-9AAC-108185E72B73}"/>
              </a:ext>
            </a:extLst>
          </p:cNvPr>
          <p:cNvSpPr txBox="1">
            <a:spLocks/>
          </p:cNvSpPr>
          <p:nvPr/>
        </p:nvSpPr>
        <p:spPr bwMode="auto">
          <a:xfrm>
            <a:off x="607741" y="3561249"/>
            <a:ext cx="9371923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l" defTabSz="685800" rtl="0" eaLnBrk="1" fontAlgn="base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0" i="0" kern="1200" baseline="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342900" indent="0" algn="l" defTabSz="685800" rtl="0" eaLnBrk="1" fontAlgn="base" hangingPunct="1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  <a:defRPr sz="1800" b="1" i="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685800" indent="0" algn="l" defTabSz="685800" rtl="0" eaLnBrk="1" fontAlgn="base" hangingPunct="1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  <a:defRPr sz="1600" b="1" i="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028700" indent="0" algn="l" defTabSz="685800" rtl="0" eaLnBrk="1" fontAlgn="base" hangingPunct="1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  <a:defRPr sz="1400" b="1" i="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371600" indent="0" algn="l" defTabSz="685800" rtl="0" eaLnBrk="1" fontAlgn="base" hangingPunct="1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  <a:defRPr sz="1200" b="1" i="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n-lt"/>
              </a:rPr>
              <a:t>Weber CF, Haider SP, Lake EMR, </a:t>
            </a:r>
            <a:r>
              <a:rPr lang="en-US" sz="1800" dirty="0" err="1">
                <a:latin typeface="+mn-lt"/>
              </a:rPr>
              <a:t>Scheinost</a:t>
            </a:r>
            <a:r>
              <a:rPr lang="en-US" sz="1800" dirty="0">
                <a:latin typeface="+mn-lt"/>
              </a:rPr>
              <a:t> D, Bamford NS, Constable T, </a:t>
            </a:r>
            <a:r>
              <a:rPr lang="en-US" sz="1800" dirty="0" err="1">
                <a:latin typeface="+mn-lt"/>
              </a:rPr>
              <a:t>Payabvash</a:t>
            </a:r>
            <a:r>
              <a:rPr lang="en-US" sz="1800" dirty="0">
                <a:latin typeface="+mn-lt"/>
              </a:rPr>
              <a:t> 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446D573-33E9-1A49-9002-459057858224}"/>
              </a:ext>
            </a:extLst>
          </p:cNvPr>
          <p:cNvSpPr txBox="1">
            <a:spLocks/>
          </p:cNvSpPr>
          <p:nvPr/>
        </p:nvSpPr>
        <p:spPr bwMode="auto">
          <a:xfrm>
            <a:off x="609600" y="1567141"/>
            <a:ext cx="9944202" cy="122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defRPr sz="4800" b="0" kern="1200" baseline="0">
                <a:solidFill>
                  <a:schemeClr val="tx1"/>
                </a:solidFill>
                <a:latin typeface="YaleNew" panose="02000602050000020003" pitchFamily="2" charset="77"/>
                <a:ea typeface="+mj-ea"/>
                <a:cs typeface="Microsoft Sans Serif" panose="020B0604020202020204" pitchFamily="34" charset="0"/>
              </a:defRPr>
            </a:lvl1pPr>
            <a:lvl2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2pPr>
            <a:lvl3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3pPr>
            <a:lvl4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4pPr>
            <a:lvl5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4572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9144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13716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18288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>
                <a:latin typeface="+mj-lt"/>
              </a:rPr>
              <a:t>Age-related Changes in White Matter Microstructure in Autism Spectrum Disorder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04F46C6-35F3-9E4E-B0DE-9BACD805A35E}"/>
              </a:ext>
            </a:extLst>
          </p:cNvPr>
          <p:cNvSpPr txBox="1">
            <a:spLocks/>
          </p:cNvSpPr>
          <p:nvPr/>
        </p:nvSpPr>
        <p:spPr bwMode="auto">
          <a:xfrm>
            <a:off x="609600" y="4445169"/>
            <a:ext cx="8171470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l" defTabSz="685800" rtl="0" eaLnBrk="1" fontAlgn="base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i="0" kern="1200" baseline="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Arial"/>
              </a:defRPr>
            </a:lvl1pPr>
            <a:lvl2pPr marL="342900" indent="0" algn="l" defTabSz="685800" rtl="0" eaLnBrk="1" fontAlgn="base" hangingPunct="1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  <a:defRPr sz="1800" b="1" i="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685800" indent="0" algn="l" defTabSz="685800" rtl="0" eaLnBrk="1" fontAlgn="base" hangingPunct="1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  <a:defRPr sz="1600" b="1" i="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028700" indent="0" algn="l" defTabSz="685800" rtl="0" eaLnBrk="1" fontAlgn="base" hangingPunct="1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  <a:defRPr sz="1400" b="1" i="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371600" indent="0" algn="l" defTabSz="685800" rtl="0" eaLnBrk="1" fontAlgn="base" hangingPunct="1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  <a:defRPr sz="1200" b="1" i="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Radiological Society of North America, Chicago IL/USA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November 18</a:t>
            </a:r>
            <a:r>
              <a:rPr lang="en-US" baseline="30000" dirty="0">
                <a:latin typeface="+mn-lt"/>
              </a:rPr>
              <a:t>th</a:t>
            </a:r>
            <a:r>
              <a:rPr lang="en-US" dirty="0">
                <a:latin typeface="+mn-lt"/>
              </a:rPr>
              <a:t> – December 3</a:t>
            </a:r>
            <a:r>
              <a:rPr lang="en-US" baseline="30000" dirty="0">
                <a:latin typeface="+mn-lt"/>
              </a:rPr>
              <a:t>rd</a:t>
            </a:r>
            <a:r>
              <a:rPr lang="en-US" dirty="0">
                <a:latin typeface="+mn-lt"/>
              </a:rPr>
              <a:t>, 2021</a:t>
            </a:r>
            <a:endParaRPr lang="en-US" baseline="30000" dirty="0">
              <a:latin typeface="+mn-lt"/>
            </a:endParaRPr>
          </a:p>
        </p:txBody>
      </p:sp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A53EC33F-49EA-5443-8C25-B21F74B3F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5334000"/>
            <a:ext cx="979488" cy="122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ni Lübeck Logo | Logos Rates">
            <a:extLst>
              <a:ext uri="{FF2B5EF4-FFF2-40B4-BE49-F238E27FC236}">
                <a16:creationId xmlns:a16="http://schemas.microsoft.com/office/drawing/2014/main" id="{6CBC416C-2A18-964F-8154-03BD2DC93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203194"/>
            <a:ext cx="3718560" cy="14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508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FF06A-314A-CE44-83B6-4B9AFE7E24B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D14E7F-45AD-DE46-9B52-3C1C3176B3A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799B04-9445-ED43-80E0-FDAEB47F66C1}"/>
              </a:ext>
            </a:extLst>
          </p:cNvPr>
          <p:cNvSpPr/>
          <p:nvPr/>
        </p:nvSpPr>
        <p:spPr>
          <a:xfrm>
            <a:off x="762000" y="152400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Thank you!</a:t>
            </a:r>
            <a:b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Presenter: </a:t>
            </a:r>
            <a:b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Clara F. Weber</a:t>
            </a:r>
            <a:b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Postgraduate Research Fellow</a:t>
            </a:r>
            <a:b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clara.weber@yale.edu</a:t>
            </a:r>
            <a:b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PI:</a:t>
            </a:r>
            <a:b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Sam </a:t>
            </a:r>
            <a:r>
              <a:rPr lang="en-US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Payabvash</a:t>
            </a: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MD</a:t>
            </a:r>
            <a:b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Assistant Professor of Radiology </a:t>
            </a:r>
            <a:b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sam.payabvash@yale.edu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Yale School of Medicine</a:t>
            </a:r>
          </a:p>
          <a:p>
            <a:r>
              <a:rPr lang="en-US" dirty="0" err="1">
                <a:latin typeface="+mn-lt"/>
              </a:rPr>
              <a:t>Deparment</a:t>
            </a:r>
            <a:r>
              <a:rPr lang="en-US" dirty="0">
                <a:latin typeface="+mn-lt"/>
              </a:rPr>
              <a:t> of Radiology and Biomedical Imaging</a:t>
            </a:r>
          </a:p>
          <a:p>
            <a:r>
              <a:rPr lang="en-US" dirty="0">
                <a:latin typeface="+mn-lt"/>
              </a:rPr>
              <a:t>Neuroradiology 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91497B-6379-A141-B941-FD3BDBB77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80"/>
          <a:stretch/>
        </p:blipFill>
        <p:spPr>
          <a:xfrm>
            <a:off x="7010400" y="16404"/>
            <a:ext cx="5529791" cy="682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58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476BC-64FC-1842-9F75-E59AF1114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0BCCF5-4884-6E4B-9EA1-561DD01E352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784C6E8A-F919-394A-AD26-F16A74B4764D}"/>
              </a:ext>
            </a:extLst>
          </p:cNvPr>
          <p:cNvSpPr txBox="1">
            <a:spLocks/>
          </p:cNvSpPr>
          <p:nvPr/>
        </p:nvSpPr>
        <p:spPr bwMode="auto">
          <a:xfrm>
            <a:off x="1700833" y="711369"/>
            <a:ext cx="879033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3600" b="0" kern="1200">
                <a:solidFill>
                  <a:schemeClr val="tx2"/>
                </a:solidFill>
                <a:latin typeface="YaleNew" panose="02000602050000020003" pitchFamily="2" charset="77"/>
                <a:ea typeface="+mj-ea"/>
                <a:cs typeface="Microsoft Sans Serif" panose="020B0604020202020204" pitchFamily="34" charset="0"/>
              </a:defRPr>
            </a:lvl1pPr>
            <a:lvl2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2pPr>
            <a:lvl3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3pPr>
            <a:lvl4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4pPr>
            <a:lvl5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4572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9144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13716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18288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dirty="0">
                <a:latin typeface="+mj-lt"/>
              </a:rPr>
              <a:t>How is the brain of people with Autism Spectrum Disorder ”wired”?</a:t>
            </a:r>
          </a:p>
          <a:p>
            <a:pPr algn="ctr"/>
            <a:endParaRPr lang="en-US" sz="2400" dirty="0">
              <a:latin typeface="+mj-lt"/>
            </a:endParaRPr>
          </a:p>
        </p:txBody>
      </p:sp>
      <p:pic>
        <p:nvPicPr>
          <p:cNvPr id="17" name="Picture 16" descr="A close-up of some coins&#10;&#10;Description automatically generated with low confidence">
            <a:extLst>
              <a:ext uri="{FF2B5EF4-FFF2-40B4-BE49-F238E27FC236}">
                <a16:creationId xmlns:a16="http://schemas.microsoft.com/office/drawing/2014/main" id="{6F445559-FD50-B24F-B2BC-1A1403639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35"/>
          <a:stretch/>
        </p:blipFill>
        <p:spPr>
          <a:xfrm rot="16200000">
            <a:off x="8234988" y="2179356"/>
            <a:ext cx="3585611" cy="286462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829536-7248-D949-B464-F8A88D24F67B}"/>
              </a:ext>
            </a:extLst>
          </p:cNvPr>
          <p:cNvCxnSpPr>
            <a:cxnSpLocks/>
          </p:cNvCxnSpPr>
          <p:nvPr/>
        </p:nvCxnSpPr>
        <p:spPr>
          <a:xfrm flipH="1">
            <a:off x="7598536" y="3960459"/>
            <a:ext cx="1538721" cy="5021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EC00BD-28F0-C848-8D97-39A403E98117}"/>
              </a:ext>
            </a:extLst>
          </p:cNvPr>
          <p:cNvCxnSpPr>
            <a:cxnSpLocks/>
            <a:endCxn id="27" idx="3"/>
          </p:cNvCxnSpPr>
          <p:nvPr/>
        </p:nvCxnSpPr>
        <p:spPr>
          <a:xfrm flipH="1" flipV="1">
            <a:off x="7838913" y="2516821"/>
            <a:ext cx="2164381" cy="3885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4E1D6B0-971E-9B41-891E-014F961D187C}"/>
              </a:ext>
            </a:extLst>
          </p:cNvPr>
          <p:cNvSpPr txBox="1"/>
          <p:nvPr/>
        </p:nvSpPr>
        <p:spPr>
          <a:xfrm>
            <a:off x="5508717" y="2128253"/>
            <a:ext cx="2330196" cy="7771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Microsoft Sans Serif"/>
                <a:ea typeface="Microsoft Sans Serif"/>
                <a:cs typeface="Microsoft Sans Serif"/>
              </a:rPr>
              <a:t>White Matter</a:t>
            </a:r>
          </a:p>
          <a:p>
            <a:pPr algn="ctr"/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“wires” connecting grey matter computational units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D719CD-442C-BA45-9CA5-98AF38BEA36A}"/>
              </a:ext>
            </a:extLst>
          </p:cNvPr>
          <p:cNvSpPr txBox="1"/>
          <p:nvPr/>
        </p:nvSpPr>
        <p:spPr>
          <a:xfrm>
            <a:off x="5565316" y="4167566"/>
            <a:ext cx="2209800" cy="9925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Microsoft Sans Serif"/>
                <a:ea typeface="Microsoft Sans Serif"/>
                <a:cs typeface="Microsoft Sans Serif"/>
              </a:rPr>
              <a:t>Grey Matter</a:t>
            </a:r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 </a:t>
            </a:r>
          </a:p>
          <a:p>
            <a:pPr algn="ctr"/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(here: cortex)</a:t>
            </a:r>
          </a:p>
          <a:p>
            <a:pPr algn="ctr"/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Neurons as computational units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F67E74-8CD8-EA47-A017-141C5CADA3C3}"/>
              </a:ext>
            </a:extLst>
          </p:cNvPr>
          <p:cNvSpPr txBox="1"/>
          <p:nvPr/>
        </p:nvSpPr>
        <p:spPr>
          <a:xfrm>
            <a:off x="1419081" y="1012011"/>
            <a:ext cx="9062146" cy="31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Microsoft Sans Serif"/>
                <a:ea typeface="Microsoft Sans Serif"/>
                <a:cs typeface="Microsoft Sans Serif"/>
                <a:sym typeface="Wingdings" pitchFamily="2" charset="2"/>
              </a:rPr>
              <a:t> </a:t>
            </a:r>
            <a:r>
              <a:rPr lang="en-US" sz="1600" dirty="0">
                <a:latin typeface="Microsoft Sans Serif"/>
                <a:ea typeface="Microsoft Sans Serif"/>
                <a:cs typeface="Microsoft Sans Serif"/>
                <a:sym typeface="Wingdings" pitchFamily="2" charset="2"/>
              </a:rPr>
              <a:t>Magnetic resonance imaging of different age cohorts to detect changes in </a:t>
            </a:r>
            <a:r>
              <a:rPr lang="en-US" sz="1600" b="1" dirty="0">
                <a:latin typeface="Microsoft Sans Serif"/>
                <a:ea typeface="Microsoft Sans Serif"/>
                <a:cs typeface="Microsoft Sans Serif"/>
                <a:sym typeface="Wingdings" pitchFamily="2" charset="2"/>
              </a:rPr>
              <a:t>white matter</a:t>
            </a:r>
            <a:endParaRPr lang="en-US" sz="1400" b="1" dirty="0">
              <a:latin typeface="Microsoft Sans Serif"/>
              <a:ea typeface="Microsoft Sans Serif"/>
              <a:cs typeface="Microsoft Sans Serif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F40F90A-4E5A-A449-9327-9960B69A1A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28" t="27907" r="20854" b="20229"/>
          <a:stretch/>
        </p:blipFill>
        <p:spPr>
          <a:xfrm>
            <a:off x="990600" y="2057400"/>
            <a:ext cx="3651254" cy="3108535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0058DE6-9D05-CF4E-9BB0-C72FA69AA923}"/>
              </a:ext>
            </a:extLst>
          </p:cNvPr>
          <p:cNvCxnSpPr>
            <a:cxnSpLocks/>
          </p:cNvCxnSpPr>
          <p:nvPr/>
        </p:nvCxnSpPr>
        <p:spPr>
          <a:xfrm>
            <a:off x="4313627" y="3832290"/>
            <a:ext cx="1616617" cy="63029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CF72264-8FB9-8F41-AD74-E85D6BA20E05}"/>
              </a:ext>
            </a:extLst>
          </p:cNvPr>
          <p:cNvCxnSpPr>
            <a:cxnSpLocks/>
          </p:cNvCxnSpPr>
          <p:nvPr/>
        </p:nvCxnSpPr>
        <p:spPr>
          <a:xfrm flipH="1">
            <a:off x="3362908" y="2558881"/>
            <a:ext cx="2275892" cy="75863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73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476BC-64FC-1842-9F75-E59AF1114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0BCCF5-4884-6E4B-9EA1-561DD01E352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82128-6C44-8740-98CF-B2FBD3997C4F}"/>
              </a:ext>
            </a:extLst>
          </p:cNvPr>
          <p:cNvSpPr txBox="1"/>
          <p:nvPr/>
        </p:nvSpPr>
        <p:spPr>
          <a:xfrm>
            <a:off x="9413562" y="2991025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+mn-lt"/>
              </a:rPr>
              <a:t>“toddlers”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BEC9E9-932A-F845-8173-6BA226573E3E}"/>
              </a:ext>
            </a:extLst>
          </p:cNvPr>
          <p:cNvSpPr txBox="1"/>
          <p:nvPr/>
        </p:nvSpPr>
        <p:spPr>
          <a:xfrm>
            <a:off x="9393234" y="3340821"/>
            <a:ext cx="1706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+mn-lt"/>
              </a:rPr>
              <a:t>“adolescents”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0433B6-27E6-2248-AAD0-7908824D3E07}"/>
              </a:ext>
            </a:extLst>
          </p:cNvPr>
          <p:cNvSpPr txBox="1"/>
          <p:nvPr/>
        </p:nvSpPr>
        <p:spPr>
          <a:xfrm>
            <a:off x="9393234" y="263668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+mn-lt"/>
              </a:rPr>
              <a:t>“infants”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4496D-44ED-7240-88D7-F9506A728330}"/>
              </a:ext>
            </a:extLst>
          </p:cNvPr>
          <p:cNvSpPr txBox="1"/>
          <p:nvPr/>
        </p:nvSpPr>
        <p:spPr>
          <a:xfrm>
            <a:off x="9413562" y="3656924"/>
            <a:ext cx="1706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+mn-lt"/>
              </a:rPr>
              <a:t>“young adults”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CB66E3-4471-A449-BE80-FCCA6F187F6A}"/>
              </a:ext>
            </a:extLst>
          </p:cNvPr>
          <p:cNvSpPr txBox="1"/>
          <p:nvPr/>
        </p:nvSpPr>
        <p:spPr>
          <a:xfrm>
            <a:off x="597462" y="4518759"/>
            <a:ext cx="10970234" cy="17927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Microsoft Sans Serif"/>
                <a:ea typeface="Microsoft Sans Serif"/>
                <a:cs typeface="Microsoft Sans Serif"/>
              </a:rPr>
              <a:t>Atypical Late Neurodevelopment in Autism: A Longitudinal Clinical Phenotype and Multimodal  Brain Imaging Study. </a:t>
            </a:r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PI: Janet Lainhart, 	Univ. Of Wisconsin-Madison. 207 subjects shared, 2016-2022</a:t>
            </a:r>
          </a:p>
          <a:p>
            <a:r>
              <a:rPr lang="en-US" sz="1400" i="1" dirty="0">
                <a:latin typeface="Microsoft Sans Serif"/>
                <a:ea typeface="Microsoft Sans Serif"/>
                <a:cs typeface="Microsoft Sans Serif"/>
              </a:rPr>
              <a:t>Biomarkers of Autism at 12 Months: From Brain Overgrowth to Genes. </a:t>
            </a:r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PI: Eric Courchesne, Univ. Of California, San Diego. 870 subjects 	shared, 2007-2014</a:t>
            </a:r>
          </a:p>
          <a:p>
            <a:r>
              <a:rPr lang="en-US" sz="1400" i="1" dirty="0">
                <a:latin typeface="Microsoft Sans Serif"/>
                <a:ea typeface="Microsoft Sans Serif"/>
                <a:cs typeface="Microsoft Sans Serif"/>
              </a:rPr>
              <a:t>A Longitudinal MRI Study of Infants at Risk for Autism (ACE2). </a:t>
            </a:r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PI: Joseph Piven, Univ. Of North Carolina Chapel Hill. 1,037 subjects	shared, 2012-2017</a:t>
            </a:r>
            <a:endParaRPr lang="en-US" sz="1400" i="1" dirty="0">
              <a:latin typeface="Microsoft Sans Serif"/>
              <a:ea typeface="Microsoft Sans Serif"/>
              <a:cs typeface="Microsoft Sans Serif"/>
            </a:endParaRPr>
          </a:p>
          <a:p>
            <a:r>
              <a:rPr lang="en-US" sz="1400" i="1" dirty="0">
                <a:latin typeface="Microsoft Sans Serif"/>
                <a:ea typeface="Microsoft Sans Serif"/>
                <a:cs typeface="Microsoft Sans Serif"/>
              </a:rPr>
              <a:t>Multimodal Developmental Neurogenetics of Females with ASD.  </a:t>
            </a:r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PI: Kevin Pelphrey, George Washington University. 1,042 subjects 	shared, 2012-2022</a:t>
            </a:r>
            <a:endParaRPr lang="en-US" sz="1400" i="1" dirty="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55DBE94-7A41-904B-8933-EC18FD340B46}"/>
              </a:ext>
            </a:extLst>
          </p:cNvPr>
          <p:cNvSpPr txBox="1">
            <a:spLocks/>
          </p:cNvSpPr>
          <p:nvPr/>
        </p:nvSpPr>
        <p:spPr bwMode="auto">
          <a:xfrm>
            <a:off x="601581" y="429961"/>
            <a:ext cx="1082842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3600" b="0" kern="1200">
                <a:solidFill>
                  <a:schemeClr val="tx2"/>
                </a:solidFill>
                <a:latin typeface="YaleNew" panose="02000602050000020003" pitchFamily="2" charset="77"/>
                <a:ea typeface="+mj-ea"/>
                <a:cs typeface="Microsoft Sans Serif" panose="020B0604020202020204" pitchFamily="34" charset="0"/>
              </a:defRPr>
            </a:lvl1pPr>
            <a:lvl2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2pPr>
            <a:lvl3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3pPr>
            <a:lvl4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4pPr>
            <a:lvl5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4572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9144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13716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18288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latin typeface="+mj-lt"/>
              </a:rPr>
              <a:t>Data from the National Database of Autism Research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EA43D21-9E33-8B40-9F59-04C3F02819F0}"/>
              </a:ext>
            </a:extLst>
          </p:cNvPr>
          <p:cNvGraphicFramePr>
            <a:graphicFrameLocks noGrp="1"/>
          </p:cNvGraphicFramePr>
          <p:nvPr/>
        </p:nvGraphicFramePr>
        <p:xfrm>
          <a:off x="1143000" y="2149676"/>
          <a:ext cx="8195536" cy="19041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53475238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857941984"/>
                    </a:ext>
                  </a:extLst>
                </a:gridCol>
                <a:gridCol w="1005121">
                  <a:extLst>
                    <a:ext uri="{9D8B030D-6E8A-4147-A177-3AD203B41FA5}">
                      <a16:colId xmlns:a16="http://schemas.microsoft.com/office/drawing/2014/main" val="2084476127"/>
                    </a:ext>
                  </a:extLst>
                </a:gridCol>
                <a:gridCol w="942015">
                  <a:extLst>
                    <a:ext uri="{9D8B030D-6E8A-4147-A177-3AD203B41FA5}">
                      <a16:colId xmlns:a16="http://schemas.microsoft.com/office/drawing/2014/main" val="718303065"/>
                    </a:ext>
                  </a:extLst>
                </a:gridCol>
              </a:tblGrid>
              <a:tr h="519321">
                <a:tc>
                  <a:txBody>
                    <a:bodyPr/>
                    <a:lstStyle/>
                    <a:p>
                      <a:pPr fontAlgn="auto"/>
                      <a:r>
                        <a:rPr lang="en-US" sz="1100" kern="150">
                          <a:effectLst/>
                        </a:rPr>
                        <a:t>Study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100" kern="150" dirty="0">
                          <a:effectLst/>
                        </a:rPr>
                        <a:t>median age (months), IQR</a:t>
                      </a:r>
                      <a:endParaRPr lang="en-US" sz="1600" kern="150" dirty="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100" kern="150">
                          <a:effectLst/>
                        </a:rPr>
                        <a:t>ASD:control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100" kern="150" dirty="0">
                          <a:effectLst/>
                        </a:rPr>
                        <a:t>Percentage </a:t>
                      </a:r>
                      <a:endParaRPr lang="en-US" sz="1600" kern="150" dirty="0">
                        <a:effectLst/>
                      </a:endParaRPr>
                    </a:p>
                    <a:p>
                      <a:pPr fontAlgn="auto"/>
                      <a:r>
                        <a:rPr lang="en-US" sz="1100" kern="150" dirty="0">
                          <a:effectLst/>
                        </a:rPr>
                        <a:t>male</a:t>
                      </a:r>
                      <a:endParaRPr lang="en-US" sz="1600" kern="150" dirty="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42157"/>
                  </a:ext>
                </a:extLst>
              </a:tr>
              <a:tr h="346213">
                <a:tc>
                  <a:txBody>
                    <a:bodyPr/>
                    <a:lstStyle/>
                    <a:p>
                      <a:pPr fontAlgn="auto"/>
                      <a:r>
                        <a:rPr lang="en-US" sz="1100" kern="150">
                          <a:effectLst/>
                        </a:rPr>
                        <a:t>Longitudinal MRI Study of Infants at Risk of Autism (n=155)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1100" kern="150">
                          <a:effectLst/>
                        </a:rPr>
                        <a:t>7 (6-7)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1100" kern="150">
                          <a:effectLst/>
                        </a:rPr>
                        <a:t>34/121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100" kern="150">
                          <a:effectLst/>
                        </a:rPr>
                        <a:t>65.8%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4337838"/>
                  </a:ext>
                </a:extLst>
              </a:tr>
              <a:tr h="346213">
                <a:tc>
                  <a:txBody>
                    <a:bodyPr/>
                    <a:lstStyle/>
                    <a:p>
                      <a:pPr fontAlgn="auto"/>
                      <a:r>
                        <a:rPr lang="en-US" sz="1100" kern="150">
                          <a:effectLst/>
                        </a:rPr>
                        <a:t>Biomarkers of Autism at 12 Months (n=102)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1100" kern="150">
                          <a:effectLst/>
                        </a:rPr>
                        <a:t>32 (25-36)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1100" kern="150">
                          <a:effectLst/>
                        </a:rPr>
                        <a:t>57/45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100" kern="150">
                          <a:effectLst/>
                        </a:rPr>
                        <a:t>73.5%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4666903"/>
                  </a:ext>
                </a:extLst>
              </a:tr>
              <a:tr h="346213">
                <a:tc>
                  <a:txBody>
                    <a:bodyPr/>
                    <a:lstStyle/>
                    <a:p>
                      <a:pPr fontAlgn="auto"/>
                      <a:r>
                        <a:rPr lang="en-US" sz="1100" kern="150" dirty="0">
                          <a:effectLst/>
                        </a:rPr>
                        <a:t>Multimodal Developmental Neurogenetics (n=230)</a:t>
                      </a:r>
                      <a:endParaRPr lang="en-US" sz="1600" kern="150" dirty="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1100" kern="150">
                          <a:effectLst/>
                        </a:rPr>
                        <a:t>158 (123-186)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1100" kern="150">
                          <a:effectLst/>
                        </a:rPr>
                        <a:t>106/124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100" kern="150">
                          <a:effectLst/>
                        </a:rPr>
                        <a:t>50.9%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7917404"/>
                  </a:ext>
                </a:extLst>
              </a:tr>
              <a:tr h="346213">
                <a:tc>
                  <a:txBody>
                    <a:bodyPr/>
                    <a:lstStyle/>
                    <a:p>
                      <a:pPr fontAlgn="auto"/>
                      <a:r>
                        <a:rPr lang="en-US" sz="1100" kern="150">
                          <a:effectLst/>
                        </a:rPr>
                        <a:t>Atypical Late Neurodevelopment in Autism (n=96)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1100" kern="150">
                          <a:effectLst/>
                        </a:rPr>
                        <a:t>229.5 (188-316.5)</a:t>
                      </a:r>
                      <a:endParaRPr lang="en-US" sz="1600" kern="15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1100" kern="150" dirty="0">
                          <a:effectLst/>
                        </a:rPr>
                        <a:t>67/29</a:t>
                      </a:r>
                      <a:endParaRPr lang="en-US" sz="1600" kern="150" dirty="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100" kern="150" dirty="0">
                          <a:effectLst/>
                        </a:rPr>
                        <a:t>99.0%</a:t>
                      </a:r>
                      <a:endParaRPr lang="en-US" sz="1600" kern="150" dirty="0"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414841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3BF03CC-52E0-9D44-B2F3-0EDE102D6D67}"/>
              </a:ext>
            </a:extLst>
          </p:cNvPr>
          <p:cNvSpPr txBox="1"/>
          <p:nvPr/>
        </p:nvSpPr>
        <p:spPr>
          <a:xfrm>
            <a:off x="530674" y="1141151"/>
            <a:ext cx="10970234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We included four study cohorts from different studies in the National Database of Autism Research (NDAR). Each study reflects on a certain age group (right). Demographic information shown in table, studies are referenced below.</a:t>
            </a:r>
            <a:endParaRPr lang="en-US" sz="1400" i="1" dirty="0">
              <a:latin typeface="Microsoft Sans Serif"/>
              <a:ea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17684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1FC40CC-3D5C-F840-B08C-BD0D7DDC9354}"/>
              </a:ext>
            </a:extLst>
          </p:cNvPr>
          <p:cNvSpPr txBox="1">
            <a:spLocks/>
          </p:cNvSpPr>
          <p:nvPr/>
        </p:nvSpPr>
        <p:spPr bwMode="auto">
          <a:xfrm>
            <a:off x="620184" y="466725"/>
            <a:ext cx="10896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3600" b="0" kern="1200">
                <a:solidFill>
                  <a:schemeClr val="tx2"/>
                </a:solidFill>
                <a:latin typeface="YaleNew" panose="02000602050000020003" pitchFamily="2" charset="77"/>
                <a:ea typeface="+mj-ea"/>
                <a:cs typeface="Microsoft Sans Serif" panose="020B0604020202020204" pitchFamily="34" charset="0"/>
              </a:defRPr>
            </a:lvl1pPr>
            <a:lvl2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2pPr>
            <a:lvl3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3pPr>
            <a:lvl4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4pPr>
            <a:lvl5pPr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4572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9144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13716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1828800" algn="l" defTabSz="685800" rtl="0" eaLnBrk="1" fontAlgn="base" hangingPunct="1">
              <a:spcBef>
                <a:spcPts val="75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>
                <a:latin typeface="+mj-lt"/>
                <a:cs typeface="Microsoft Sans Serif"/>
              </a:rPr>
              <a:t>Image Processing using FMRIB Software Library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ED46F-6EF9-7440-A7E7-123D9FC00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0BCCF5-4884-6E4B-9EA1-561DD01E352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938FB8-9FA7-9247-91CA-F176309CDD71}"/>
              </a:ext>
            </a:extLst>
          </p:cNvPr>
          <p:cNvSpPr txBox="1"/>
          <p:nvPr/>
        </p:nvSpPr>
        <p:spPr>
          <a:xfrm>
            <a:off x="901694" y="1910895"/>
            <a:ext cx="2735262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n-lt"/>
              </a:rPr>
              <a:t>Diffusion Tensor Imaging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3250B-FA28-0748-8057-9D51AFFF41C1}"/>
              </a:ext>
            </a:extLst>
          </p:cNvPr>
          <p:cNvSpPr txBox="1"/>
          <p:nvPr/>
        </p:nvSpPr>
        <p:spPr>
          <a:xfrm>
            <a:off x="901694" y="2456753"/>
            <a:ext cx="25146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n-lt"/>
              </a:rPr>
              <a:t>Mean Diffusivity (MD)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C76EFD-1A6B-0347-803D-D37211BBFBC0}"/>
              </a:ext>
            </a:extLst>
          </p:cNvPr>
          <p:cNvSpPr txBox="1"/>
          <p:nvPr/>
        </p:nvSpPr>
        <p:spPr>
          <a:xfrm>
            <a:off x="901694" y="2952053"/>
            <a:ext cx="25146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n-lt"/>
              </a:rPr>
              <a:t>Radial Diffusivity (RD)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DDC0EA-8BC5-C14D-9CED-F341E2A919E5}"/>
              </a:ext>
            </a:extLst>
          </p:cNvPr>
          <p:cNvSpPr txBox="1"/>
          <p:nvPr/>
        </p:nvSpPr>
        <p:spPr>
          <a:xfrm>
            <a:off x="901694" y="3437021"/>
            <a:ext cx="25146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n-lt"/>
              </a:rPr>
              <a:t>Axial Diffusivity (AD)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6ADB0-D2E5-DC44-A4D5-5178DDBB5512}"/>
              </a:ext>
            </a:extLst>
          </p:cNvPr>
          <p:cNvSpPr txBox="1"/>
          <p:nvPr/>
        </p:nvSpPr>
        <p:spPr>
          <a:xfrm>
            <a:off x="901694" y="3921990"/>
            <a:ext cx="2514600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  <a:latin typeface="+mn-lt"/>
              </a:rPr>
              <a:t>Fractional Anisotropy (FA)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4F9FF-BB52-4949-AF15-2889EBBBC0F6}"/>
              </a:ext>
            </a:extLst>
          </p:cNvPr>
          <p:cNvSpPr txBox="1"/>
          <p:nvPr/>
        </p:nvSpPr>
        <p:spPr>
          <a:xfrm>
            <a:off x="1167692" y="5402637"/>
            <a:ext cx="224860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+mn-lt"/>
              </a:rPr>
              <a:t>Edge Density (ED)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BCA1AAA6-A1FC-D140-8CDB-FDE2F1C78104}"/>
              </a:ext>
            </a:extLst>
          </p:cNvPr>
          <p:cNvCxnSpPr>
            <a:cxnSpLocks/>
            <a:stCxn id="6" idx="1"/>
            <a:endCxn id="7" idx="1"/>
          </p:cNvCxnSpPr>
          <p:nvPr/>
        </p:nvCxnSpPr>
        <p:spPr>
          <a:xfrm rot="10800000" flipV="1">
            <a:off x="901694" y="2101395"/>
            <a:ext cx="12700" cy="545858"/>
          </a:xfrm>
          <a:prstGeom prst="bentConnector3">
            <a:avLst>
              <a:gd name="adj1" fmla="val 131351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BDBC3024-9FB4-A347-8687-7C2FD5535AB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39915" y="4819634"/>
            <a:ext cx="1326759" cy="177800"/>
          </a:xfrm>
          <a:prstGeom prst="bentConnector3">
            <a:avLst>
              <a:gd name="adj1" fmla="val 9936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AB512308-14CC-924B-A88B-1E0EE173B5B0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86650" y="3268528"/>
            <a:ext cx="1477688" cy="1524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66C94B31-CBE5-7447-8DAD-451FC02F19C2}"/>
              </a:ext>
            </a:extLst>
          </p:cNvPr>
          <p:cNvCxnSpPr>
            <a:cxnSpLocks/>
            <a:endCxn id="8" idx="1"/>
          </p:cNvCxnSpPr>
          <p:nvPr/>
        </p:nvCxnSpPr>
        <p:spPr>
          <a:xfrm rot="16200000" flipH="1">
            <a:off x="728075" y="2968935"/>
            <a:ext cx="194836" cy="15240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0D44D81E-5F80-6345-8E81-163C40CEA426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8076" y="3459901"/>
            <a:ext cx="194836" cy="15240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E8E9EE4-C978-2942-BB05-FEC6798A3F80}"/>
              </a:ext>
            </a:extLst>
          </p:cNvPr>
          <p:cNvSpPr txBox="1"/>
          <p:nvPr/>
        </p:nvSpPr>
        <p:spPr>
          <a:xfrm>
            <a:off x="4068369" y="1922396"/>
            <a:ext cx="2254735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n-lt"/>
              </a:rPr>
              <a:t>T1 weighted images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BCDD19-ACC9-3849-8710-7BBBCFE73864}"/>
              </a:ext>
            </a:extLst>
          </p:cNvPr>
          <p:cNvSpPr txBox="1"/>
          <p:nvPr/>
        </p:nvSpPr>
        <p:spPr>
          <a:xfrm>
            <a:off x="4185005" y="4287351"/>
            <a:ext cx="2138099" cy="11464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FSL Tract-Based Spatial Statistics: finding centers of white matter tracts</a:t>
            </a:r>
          </a:p>
          <a:p>
            <a:r>
              <a:rPr lang="en-US" sz="1400" dirty="0">
                <a:latin typeface="Microsoft Sans Serif"/>
                <a:ea typeface="Microsoft Sans Serif"/>
                <a:cs typeface="Microsoft Sans Serif"/>
                <a:sym typeface="Wingdings" pitchFamily="2" charset="2"/>
              </a:rPr>
              <a:t> Statistical analysis</a:t>
            </a:r>
            <a:endParaRPr lang="en-US" sz="1400" dirty="0">
              <a:latin typeface="Microsoft Sans Serif"/>
              <a:ea typeface="Microsoft Sans Serif"/>
              <a:cs typeface="Microsoft Sans Serif"/>
            </a:endParaRPr>
          </a:p>
          <a:p>
            <a:endParaRPr lang="en-US" sz="1400" dirty="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4E833D-DEEA-0943-BA01-C2D3305A3185}"/>
              </a:ext>
            </a:extLst>
          </p:cNvPr>
          <p:cNvSpPr txBox="1"/>
          <p:nvPr/>
        </p:nvSpPr>
        <p:spPr>
          <a:xfrm>
            <a:off x="4226501" y="2360505"/>
            <a:ext cx="194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Voxel–Based Morphometry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BE3447-C758-B141-AC3D-E84C1673471F}"/>
              </a:ext>
            </a:extLst>
          </p:cNvPr>
          <p:cNvSpPr txBox="1"/>
          <p:nvPr/>
        </p:nvSpPr>
        <p:spPr>
          <a:xfrm>
            <a:off x="540959" y="1427605"/>
            <a:ext cx="8831641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Raw MRI images (Diffusion Tensor Imaging (DTI) and T1-weighted) were preprocessed using FSL Software: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9A4066-E9BC-D647-A2D9-21DB04800908}"/>
              </a:ext>
            </a:extLst>
          </p:cNvPr>
          <p:cNvSpPr txBox="1"/>
          <p:nvPr/>
        </p:nvSpPr>
        <p:spPr>
          <a:xfrm>
            <a:off x="1074917" y="4321451"/>
            <a:ext cx="2562039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=Mobility of water molecules </a:t>
            </a:r>
            <a:r>
              <a:rPr lang="en-US" sz="1400" dirty="0">
                <a:latin typeface="Microsoft Sans Serif"/>
                <a:ea typeface="Microsoft Sans Serif"/>
                <a:cs typeface="Microsoft Sans Serif"/>
                <a:sym typeface="Wingdings" pitchFamily="2" charset="2"/>
              </a:rPr>
              <a:t> shows integrity of white matter tracts</a:t>
            </a:r>
            <a:endParaRPr lang="en-US" sz="1400" dirty="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33E92D-E638-014A-9757-168DA0D89ABF}"/>
              </a:ext>
            </a:extLst>
          </p:cNvPr>
          <p:cNvSpPr txBox="1"/>
          <p:nvPr/>
        </p:nvSpPr>
        <p:spPr>
          <a:xfrm>
            <a:off x="686457" y="5828910"/>
            <a:ext cx="2562039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= Connectivity of brain regions</a:t>
            </a:r>
          </a:p>
        </p:txBody>
      </p:sp>
      <p:pic>
        <p:nvPicPr>
          <p:cNvPr id="31" name="Picture 2072">
            <a:extLst>
              <a:ext uri="{FF2B5EF4-FFF2-40B4-BE49-F238E27FC236}">
                <a16:creationId xmlns:a16="http://schemas.microsoft.com/office/drawing/2014/main" id="{00D9F4A3-ADEB-0A45-922E-0C225A5B4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349" y="3879186"/>
            <a:ext cx="4611257" cy="15319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887AA4D-23C4-9643-A808-91E757D9EAC1}"/>
              </a:ext>
            </a:extLst>
          </p:cNvPr>
          <p:cNvSpPr txBox="1"/>
          <p:nvPr/>
        </p:nvSpPr>
        <p:spPr>
          <a:xfrm>
            <a:off x="3714395" y="446047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+mn-lt"/>
                <a:sym typeface="Wingdings" pitchFamily="2" charset="2"/>
              </a:rPr>
              <a:t></a:t>
            </a:r>
            <a:endParaRPr lang="en-US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642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C2C02-9360-3E48-8C11-F270794AED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0BCCF5-4884-6E4B-9EA1-561DD01E352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692D600-FF6B-C94D-8B38-B2A42D58F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69" y="2057400"/>
            <a:ext cx="8121315" cy="507831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Age-related Effects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in Diffusivity Metrics</a:t>
            </a:r>
          </a:p>
        </p:txBody>
      </p:sp>
      <p:pic>
        <p:nvPicPr>
          <p:cNvPr id="33" name="Picture 32" descr="A picture containing arrow&#10;&#10;Description automatically generated">
            <a:extLst>
              <a:ext uri="{FF2B5EF4-FFF2-40B4-BE49-F238E27FC236}">
                <a16:creationId xmlns:a16="http://schemas.microsoft.com/office/drawing/2014/main" id="{F3F95D3D-8955-8F4F-8587-29A2FCAAE99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08" y="236536"/>
            <a:ext cx="6046184" cy="5876763"/>
          </a:xfrm>
          <a:prstGeom prst="rect">
            <a:avLst/>
          </a:prstGeom>
        </p:spPr>
      </p:pic>
      <p:pic>
        <p:nvPicPr>
          <p:cNvPr id="34" name="Picture 33" descr="Timeline&#10;&#10;Description automatically generated">
            <a:extLst>
              <a:ext uri="{FF2B5EF4-FFF2-40B4-BE49-F238E27FC236}">
                <a16:creationId xmlns:a16="http://schemas.microsoft.com/office/drawing/2014/main" id="{F64CDD87-ADD0-BB4A-815C-D83C802463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69" y="4280516"/>
            <a:ext cx="1076524" cy="176989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1C4C727-2C0D-AE4F-B0DD-9655E7D44B32}"/>
              </a:ext>
            </a:extLst>
          </p:cNvPr>
          <p:cNvSpPr/>
          <p:nvPr/>
        </p:nvSpPr>
        <p:spPr>
          <a:xfrm>
            <a:off x="639329" y="52975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latin typeface="Microsoft Sans Serif"/>
                <a:ea typeface="Microsoft Sans Serif"/>
                <a:cs typeface="Microsoft Sans Serif"/>
              </a:rPr>
              <a:t>Standard MNI152-brain template (grey)</a:t>
            </a:r>
          </a:p>
          <a:p>
            <a:r>
              <a:rPr lang="en-US" sz="1100" dirty="0">
                <a:latin typeface="Microsoft Sans Serif"/>
                <a:ea typeface="Microsoft Sans Serif"/>
                <a:cs typeface="Microsoft Sans Serif"/>
              </a:rPr>
              <a:t>TBSS-derived mean FA skeleton (blue)</a:t>
            </a:r>
          </a:p>
          <a:p>
            <a:r>
              <a:rPr lang="en-US" sz="1100" dirty="0">
                <a:latin typeface="Microsoft Sans Serif"/>
                <a:ea typeface="Microsoft Sans Serif"/>
                <a:cs typeface="Microsoft Sans Serif"/>
              </a:rPr>
              <a:t>Significant changes p&lt;0.05 (red – yellow</a:t>
            </a:r>
            <a:r>
              <a:rPr lang="en-US" sz="1400" dirty="0">
                <a:latin typeface="Microsoft Sans Serif"/>
                <a:ea typeface="Microsoft Sans Serif"/>
                <a:cs typeface="Microsoft Sans Serif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D3949-52BF-9046-B0FF-C291178BD1A7}"/>
              </a:ext>
            </a:extLst>
          </p:cNvPr>
          <p:cNvSpPr/>
          <p:nvPr/>
        </p:nvSpPr>
        <p:spPr>
          <a:xfrm>
            <a:off x="639329" y="2868545"/>
            <a:ext cx="4137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icrosoft Sans Serif"/>
                <a:ea typeface="Microsoft Sans Serif"/>
                <a:cs typeface="Microsoft Sans Serif"/>
              </a:rPr>
              <a:t>Red areas show significant changes as specified in the title </a:t>
            </a:r>
          </a:p>
        </p:txBody>
      </p:sp>
    </p:spTree>
    <p:extLst>
      <p:ext uri="{BB962C8B-B14F-4D97-AF65-F5344CB8AC3E}">
        <p14:creationId xmlns:p14="http://schemas.microsoft.com/office/powerpoint/2010/main" val="6140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12906F37-91A0-E642-ABED-CFC61269B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82" y="466348"/>
            <a:ext cx="10828420" cy="507831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Autism-related Effects in Adolescents and Adults</a:t>
            </a:r>
          </a:p>
        </p:txBody>
      </p:sp>
      <p:pic>
        <p:nvPicPr>
          <p:cNvPr id="38" name="Picture 37" descr="A picture containing shape&#10;&#10;Description automatically generated">
            <a:extLst>
              <a:ext uri="{FF2B5EF4-FFF2-40B4-BE49-F238E27FC236}">
                <a16:creationId xmlns:a16="http://schemas.microsoft.com/office/drawing/2014/main" id="{EDC197EE-3CD1-F047-8241-D8FE0C7A3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2108"/>
            <a:ext cx="12192000" cy="481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45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5DD1C-A896-8740-A218-93CDFAE3B3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0BCCF5-4884-6E4B-9EA1-561DD01E352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89688B8-335A-C143-8476-36769A8FF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69" y="478415"/>
            <a:ext cx="8121315" cy="507831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Sex-related Effects in Adolescents</a:t>
            </a:r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CF191DA7-AAC1-5A4E-A7E1-2A170A18A6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08" y="1371600"/>
            <a:ext cx="6639984" cy="2895600"/>
          </a:xfrm>
          <a:prstGeom prst="rect">
            <a:avLst/>
          </a:prstGeom>
        </p:spPr>
      </p:pic>
      <p:pic>
        <p:nvPicPr>
          <p:cNvPr id="11" name="Picture 10" descr="Timeline&#10;&#10;Description automatically generated">
            <a:extLst>
              <a:ext uri="{FF2B5EF4-FFF2-40B4-BE49-F238E27FC236}">
                <a16:creationId xmlns:a16="http://schemas.microsoft.com/office/drawing/2014/main" id="{BE107D12-ACA4-EF41-8267-D722DC9FFE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992" y="1825466"/>
            <a:ext cx="1073438" cy="1987868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899238B6-D87B-B44A-86BA-799549AE539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0184" y="4381921"/>
            <a:ext cx="10896600" cy="129339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icrosoft Sans Serif"/>
                <a:ea typeface="Microsoft Sans Serif"/>
                <a:cs typeface="Microsoft Sans Serif"/>
              </a:rPr>
              <a:t>Significant lower FA and ED in female vs male adolescents after controlling for age and ASD in General Linear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icrosoft Sans Serif"/>
                <a:ea typeface="Microsoft Sans Serif"/>
                <a:cs typeface="Microsoft Sans Serif"/>
              </a:rPr>
              <a:t>no significant changes in younger cohorts; adult cohort only included one female subject and could not be used for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Microsoft Sans Serif"/>
              <a:ea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017291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AFF10-D59B-2B45-B1C5-3003363559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0BCCF5-4884-6E4B-9EA1-561DD01E352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7906704-1D42-2641-9BF1-85CAA26D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82" y="466348"/>
            <a:ext cx="10828420" cy="507831"/>
          </a:xfrm>
        </p:spPr>
        <p:txBody>
          <a:bodyPr/>
          <a:lstStyle/>
          <a:p>
            <a:r>
              <a:rPr lang="en-US" dirty="0">
                <a:latin typeface="+mj-lt"/>
              </a:rPr>
              <a:t>Voxel-Based Morphometry in Adults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621D2-2A4B-6442-BBBF-1E6072351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119250" y="-1927424"/>
            <a:ext cx="1793083" cy="9637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04F9CC-13C8-024B-B280-2ED46E49C69E}"/>
              </a:ext>
            </a:extLst>
          </p:cNvPr>
          <p:cNvSpPr txBox="1"/>
          <p:nvPr/>
        </p:nvSpPr>
        <p:spPr>
          <a:xfrm>
            <a:off x="1447800" y="1697982"/>
            <a:ext cx="5146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Age-related Intensity Decrease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53853E-B9B0-3644-9246-0A6C3CC04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1830409"/>
            <a:ext cx="1171374" cy="2194560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6A2AE83-788B-E848-A8B1-A058F4BAE9F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0184" y="4381921"/>
            <a:ext cx="10896600" cy="129339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icrosoft Sans Serif"/>
                <a:ea typeface="Microsoft Sans Serif"/>
                <a:cs typeface="Microsoft Sans Serif"/>
              </a:rPr>
              <a:t>Interpretation as thinning of cerebral cortex with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icrosoft Sans Serif"/>
                <a:ea typeface="Microsoft Sans Serif"/>
                <a:cs typeface="Microsoft Sans Serif"/>
              </a:rPr>
              <a:t>No significant influence of sex or ASD detectable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icrosoft Sans Serif"/>
                <a:ea typeface="Microsoft Sans Serif"/>
                <a:cs typeface="Microsoft Sans Serif"/>
              </a:rPr>
              <a:t>Analysis limited to adult cohort due to limited applicability of templates to younger cohorts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Microsoft Sans Serif"/>
              <a:ea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53236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2890F-A8A5-B448-BA99-5FFEC9419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0BCCF5-4884-6E4B-9EA1-561DD01E352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4079A56-B0CE-5747-A483-652873440F5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0184" y="1323975"/>
            <a:ext cx="10896600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icrosoft Sans Serif"/>
                <a:ea typeface="Microsoft Sans Serif"/>
                <a:cs typeface="Microsoft Sans Serif"/>
              </a:rPr>
              <a:t>Autism-related changes in Diffusivity Metrics and Edge Density in Adolescents and Adults, but not Infants and Toddlers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icrosoft Sans Serif"/>
                <a:ea typeface="Microsoft Sans Serif"/>
                <a:cs typeface="Microsoft Sans Serif"/>
              </a:rPr>
              <a:t>Age-related changes in Diffusivity Metrics across all age groups, but only in Toddlers and Adolescents in Edge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icrosoft Sans Serif"/>
                <a:ea typeface="Microsoft Sans Serif"/>
                <a:cs typeface="Microsoft Sans Serif"/>
              </a:rPr>
              <a:t>Fractional Anisotropy and Edge Density Reduction in Female Adolescents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icrosoft Sans Serif"/>
                <a:ea typeface="Microsoft Sans Serif"/>
                <a:cs typeface="Microsoft Sans Serif"/>
              </a:rPr>
              <a:t>Cortical Thickness Decrease with Age, but no Influence of ASD or sex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BB94284-A861-784F-A58D-08B5196D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82" y="466348"/>
            <a:ext cx="10828420" cy="507831"/>
          </a:xfrm>
        </p:spPr>
        <p:txBody>
          <a:bodyPr/>
          <a:lstStyle/>
          <a:p>
            <a:r>
              <a:rPr lang="en-US" dirty="0">
                <a:latin typeface="+mj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10815609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- Master">
  <a:themeElements>
    <a:clrScheme name="New YSM Webcolors- 1-12-2020">
      <a:dk1>
        <a:srgbClr val="000000"/>
      </a:dk1>
      <a:lt1>
        <a:srgbClr val="FFFFFF"/>
      </a:lt1>
      <a:dk2>
        <a:srgbClr val="224570"/>
      </a:dk2>
      <a:lt2>
        <a:srgbClr val="E7E6E6"/>
      </a:lt2>
      <a:accent1>
        <a:srgbClr val="1271E3"/>
      </a:accent1>
      <a:accent2>
        <a:srgbClr val="E96051"/>
      </a:accent2>
      <a:accent3>
        <a:srgbClr val="71939C"/>
      </a:accent3>
      <a:accent4>
        <a:srgbClr val="444C57"/>
      </a:accent4>
      <a:accent5>
        <a:srgbClr val="FFB833"/>
      </a:accent5>
      <a:accent6>
        <a:srgbClr val="3BB3E5"/>
      </a:accent6>
      <a:hlink>
        <a:srgbClr val="4B617C"/>
      </a:hlink>
      <a:folHlink>
        <a:srgbClr val="B3E7F8"/>
      </a:folHlink>
    </a:clrScheme>
    <a:fontScheme name="Custom 2">
      <a:majorFont>
        <a:latin typeface="Times New Roman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solidFill>
              <a:schemeClr val="tx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6" id="{AE23C7B2-4889-7143-91C7-C9D076B9C18C}" vid="{D5584349-9AC3-0947-BF6C-B9243D998C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38418</TotalTime>
  <Words>704</Words>
  <Application>Microsoft Macintosh PowerPoint</Application>
  <PresentationFormat>Widescreen</PresentationFormat>
  <Paragraphs>88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 Light</vt:lpstr>
      <vt:lpstr>Georgia</vt:lpstr>
      <vt:lpstr>Liberation Serif</vt:lpstr>
      <vt:lpstr>Microsoft Sans Serif</vt:lpstr>
      <vt:lpstr>Proxima Nova Regular</vt:lpstr>
      <vt:lpstr>Times New Roman</vt:lpstr>
      <vt:lpstr>YaleNew</vt:lpstr>
      <vt:lpstr>Content Slide- Master</vt:lpstr>
      <vt:lpstr>PowerPoint Presentation</vt:lpstr>
      <vt:lpstr>PowerPoint Presentation</vt:lpstr>
      <vt:lpstr>PowerPoint Presentation</vt:lpstr>
      <vt:lpstr>PowerPoint Presentation</vt:lpstr>
      <vt:lpstr>Age-related Effects in Diffusivity Metrics</vt:lpstr>
      <vt:lpstr>Autism-related Effects in Adolescents and Adults</vt:lpstr>
      <vt:lpstr>Sex-related Effects in Adolescents</vt:lpstr>
      <vt:lpstr>Voxel-Based Morphometry in Adults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Maturo, Laura</dc:creator>
  <cp:lastModifiedBy>Clara Weber</cp:lastModifiedBy>
  <cp:revision>665</cp:revision>
  <cp:lastPrinted>2020-06-12T14:24:39Z</cp:lastPrinted>
  <dcterms:created xsi:type="dcterms:W3CDTF">2020-01-12T16:52:19Z</dcterms:created>
  <dcterms:modified xsi:type="dcterms:W3CDTF">2021-10-19T19:56:36Z</dcterms:modified>
</cp:coreProperties>
</file>