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697" r:id="rId3"/>
    <p:sldId id="1159" r:id="rId4"/>
    <p:sldId id="908" r:id="rId5"/>
    <p:sldId id="1161" r:id="rId6"/>
    <p:sldId id="1160" r:id="rId7"/>
    <p:sldId id="1162" r:id="rId8"/>
    <p:sldId id="1143" r:id="rId9"/>
    <p:sldId id="1152" r:id="rId10"/>
    <p:sldId id="1163" r:id="rId11"/>
    <p:sldId id="1164" r:id="rId12"/>
    <p:sldId id="1165" r:id="rId13"/>
    <p:sldId id="1149" r:id="rId14"/>
    <p:sldId id="907" r:id="rId15"/>
    <p:sldId id="507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660066"/>
    <a:srgbClr val="FF33CC"/>
    <a:srgbClr val="006600"/>
    <a:srgbClr val="003399"/>
    <a:srgbClr val="FF99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5386" autoAdjust="0"/>
  </p:normalViewPr>
  <p:slideViewPr>
    <p:cSldViewPr>
      <p:cViewPr varScale="1">
        <p:scale>
          <a:sx n="96" d="100"/>
          <a:sy n="96" d="100"/>
        </p:scale>
        <p:origin x="558" y="84"/>
      </p:cViewPr>
      <p:guideLst>
        <p:guide orient="horz" pos="1344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37B4CC6-CA5B-4FD5-A138-E14C177E8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7C905A8E-107F-41EF-8D49-88D18A40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1152D-F493-456B-AD06-98C4226F950E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3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1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185F0-DFBC-4BFB-A3AD-D775425B248F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1152D-F493-456B-AD06-98C4226F950E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2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4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1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3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7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05A8E-107F-41EF-8D49-88D18A40DD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7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47F0F-9967-404B-A1F8-F2B221D0D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8445-4373-4AA7-8695-C7A96D17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CE97-A95C-43B9-9639-33CA13EA2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AF22-4C90-4570-BA5A-430C5EAE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5A13C"/>
              </a:buClr>
              <a:defRPr>
                <a:solidFill>
                  <a:schemeClr val="bg2"/>
                </a:solidFill>
              </a:defRPr>
            </a:lvl1pPr>
            <a:lvl2pPr>
              <a:buClr>
                <a:srgbClr val="85A13C"/>
              </a:buClr>
              <a:defRPr>
                <a:solidFill>
                  <a:schemeClr val="bg2"/>
                </a:solidFill>
              </a:defRPr>
            </a:lvl2pPr>
            <a:lvl3pPr>
              <a:buClr>
                <a:srgbClr val="85A13C"/>
              </a:buClr>
              <a:defRPr>
                <a:solidFill>
                  <a:schemeClr val="bg2"/>
                </a:solidFill>
              </a:defRPr>
            </a:lvl3pPr>
            <a:lvl4pPr>
              <a:buClr>
                <a:srgbClr val="85A13C"/>
              </a:buClr>
              <a:defRPr>
                <a:solidFill>
                  <a:schemeClr val="bg2"/>
                </a:solidFill>
              </a:defRPr>
            </a:lvl4pPr>
            <a:lvl5pPr>
              <a:buClr>
                <a:srgbClr val="85A13C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15824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380"/>
            <a:ext cx="5384800" cy="47125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268380"/>
            <a:ext cx="5384800" cy="47125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Picture 3" descr="mgh_hms_logo-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04" y="706281"/>
            <a:ext cx="2684192" cy="10010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550689" y="3886673"/>
            <a:ext cx="509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mtorriani@mgh.harvard.edu</a:t>
            </a:r>
            <a:endParaRPr lang="en-US" sz="1800" b="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167415" y="2547684"/>
            <a:ext cx="185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C324"/>
                </a:solidFill>
                <a:latin typeface="Calibri"/>
              </a:rPr>
              <a:t>Thanks!</a:t>
            </a:r>
            <a:endParaRPr lang="en-US" sz="2400" b="0" i="1" dirty="0">
              <a:solidFill>
                <a:srgbClr val="FFC32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380"/>
            <a:ext cx="5384800" cy="47125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268380"/>
            <a:ext cx="5384800" cy="47125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Picture 3" descr="mgh_hms_logo-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04" y="706281"/>
            <a:ext cx="2684192" cy="10010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550689" y="3886673"/>
            <a:ext cx="509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mtorriani@mgh.harvard.edu</a:t>
            </a:r>
            <a:endParaRPr lang="en-US" sz="1800" b="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167415" y="2547684"/>
            <a:ext cx="185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C324"/>
                </a:solidFill>
                <a:latin typeface="Calibri"/>
              </a:rPr>
              <a:t>Thanks!</a:t>
            </a:r>
            <a:endParaRPr lang="en-US" sz="2400" b="0" i="1" dirty="0">
              <a:solidFill>
                <a:srgbClr val="FFC32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A39-0151-43C5-8C4F-BC328D188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AE92-BB03-458D-BA97-895D1BD7F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29D7-1C9F-4C2A-A08E-A4C3CCC71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F1A4-065F-407C-BEF1-664B3743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FC46-8978-45E2-B78A-E62D6972F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CBA7-6C1E-439C-93A7-CEF391924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AE21-FC9D-4AF3-A93F-DB501470A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C117-B31E-47CC-A419-4671D0217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fld id="{A46AECED-86D5-46AA-8337-41FA4397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  <p:sldLayoutId id="2147483682" r:id="rId14"/>
    <p:sldLayoutId id="2147483686" r:id="rId15"/>
    <p:sldLayoutId id="2147483691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026"/>
          <p:cNvSpPr txBox="1">
            <a:spLocks noChangeArrowheads="1"/>
          </p:cNvSpPr>
          <p:nvPr/>
        </p:nvSpPr>
        <p:spPr bwMode="auto">
          <a:xfrm>
            <a:off x="190500" y="1342412"/>
            <a:ext cx="1181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Effect of sleeve gastrectomy on marrow adipose tissue in adolescents with obesity</a:t>
            </a:r>
          </a:p>
        </p:txBody>
      </p:sp>
      <p:sp>
        <p:nvSpPr>
          <p:cNvPr id="157699" name="Text Box 1027"/>
          <p:cNvSpPr txBox="1">
            <a:spLocks noChangeArrowheads="1"/>
          </p:cNvSpPr>
          <p:nvPr/>
        </p:nvSpPr>
        <p:spPr bwMode="auto">
          <a:xfrm>
            <a:off x="474286" y="5194153"/>
            <a:ext cx="114313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Massachusetts General Hospital &amp; Harvard Medical School, Boston, MA, USA</a:t>
            </a:r>
          </a:p>
        </p:txBody>
      </p:sp>
      <p:sp>
        <p:nvSpPr>
          <p:cNvPr id="157700" name="Line 1028"/>
          <p:cNvSpPr>
            <a:spLocks noChangeShapeType="1"/>
          </p:cNvSpPr>
          <p:nvPr/>
        </p:nvSpPr>
        <p:spPr bwMode="auto">
          <a:xfrm>
            <a:off x="700035" y="2971800"/>
            <a:ext cx="10591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>
            <a:outerShdw dist="28398" dir="1593903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pic>
        <p:nvPicPr>
          <p:cNvPr id="157701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0" y="3291763"/>
            <a:ext cx="860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</p:pic>
      <p:pic>
        <p:nvPicPr>
          <p:cNvPr id="157702" name="Picture 1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9374" y="3291763"/>
            <a:ext cx="884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4361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RSNA 2020 – Press Release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7F420D-2EA9-4FA6-86DE-79B832CADCD0}"/>
              </a:ext>
            </a:extLst>
          </p:cNvPr>
          <p:cNvSpPr/>
          <p:nvPr/>
        </p:nvSpPr>
        <p:spPr>
          <a:xfrm>
            <a:off x="3381226" y="346119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>
                <a:solidFill>
                  <a:schemeClr val="bg1"/>
                </a:solidFill>
                <a:latin typeface="arial" panose="020B0604020202020204" pitchFamily="34" charset="0"/>
              </a:rPr>
              <a:t>M A Bredella, V Singhal; N Hazhir Karzar; A Animashaun; A Bose; M Misra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703"/>
            <a:ext cx="11049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lost bone mineral density one year after sleeve gastrectomy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13080-A9B3-4E40-8D18-0157353A58F4}"/>
              </a:ext>
            </a:extLst>
          </p:cNvPr>
          <p:cNvSpPr txBox="1">
            <a:spLocks/>
          </p:cNvSpPr>
          <p:nvPr/>
        </p:nvSpPr>
        <p:spPr bwMode="auto">
          <a:xfrm>
            <a:off x="205294" y="1394903"/>
            <a:ext cx="112488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QCT of L2 in a 17-year-old female prior to and 12 months after sleeve gastrectomy showing decrease in </a:t>
            </a:r>
            <a:r>
              <a:rPr lang="en-US" sz="20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vBMD</a:t>
            </a: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183 to 146 mg/cm3</a:t>
            </a:r>
            <a:endParaRPr lang="en-US" sz="2000" b="0" kern="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indoor, table, game, dark&#10;&#10;Description automatically generated">
            <a:extLst>
              <a:ext uri="{FF2B5EF4-FFF2-40B4-BE49-F238E27FC236}">
                <a16:creationId xmlns:a16="http://schemas.microsoft.com/office/drawing/2014/main" id="{CB460649-569C-4C9C-88B6-A17EAADE0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8466"/>
          <a:stretch/>
        </p:blipFill>
        <p:spPr>
          <a:xfrm>
            <a:off x="759125" y="2438400"/>
            <a:ext cx="4876799" cy="3733800"/>
          </a:xfrm>
          <a:prstGeom prst="rect">
            <a:avLst/>
          </a:prstGeom>
        </p:spPr>
      </p:pic>
      <p:pic>
        <p:nvPicPr>
          <p:cNvPr id="9" name="Picture 8" descr="A picture containing sitting, table, dark, game&#10;&#10;Description automatically generated">
            <a:extLst>
              <a:ext uri="{FF2B5EF4-FFF2-40B4-BE49-F238E27FC236}">
                <a16:creationId xmlns:a16="http://schemas.microsoft.com/office/drawing/2014/main" id="{9705956F-44D7-4428-95ED-68FAC66B3D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8380"/>
          <a:stretch/>
        </p:blipFill>
        <p:spPr>
          <a:xfrm>
            <a:off x="6934200" y="2438400"/>
            <a:ext cx="4927122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E92F52-FF6F-4952-BCD5-BDC48FB37F0A}"/>
              </a:ext>
            </a:extLst>
          </p:cNvPr>
          <p:cNvSpPr txBox="1"/>
          <p:nvPr/>
        </p:nvSpPr>
        <p:spPr>
          <a:xfrm>
            <a:off x="838200" y="6198518"/>
            <a:ext cx="479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Pre-surgery: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vBMD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183 mg/cm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630229-2EC8-4B43-8868-8F4597722BF6}"/>
              </a:ext>
            </a:extLst>
          </p:cNvPr>
          <p:cNvSpPr txBox="1"/>
          <p:nvPr/>
        </p:nvSpPr>
        <p:spPr>
          <a:xfrm>
            <a:off x="7010400" y="6172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Post-surgery: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vBMD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146 mg/cm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046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049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used a special type of MRI to assess the amount of fat within 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380A-BC8B-4E2B-8DFF-3D46DEA5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896140"/>
            <a:ext cx="6019800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MR spectroscopy (1H-MRS) can quantify the amount of fat within bones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 peak (lipids) corresponds to fat within bone (expressed in lipid to water ratio – LWR)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fat within bones makes them weak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82E44-3A94-4848-9CCB-993F322448A0}"/>
              </a:ext>
            </a:extLst>
          </p:cNvPr>
          <p:cNvGrpSpPr/>
          <p:nvPr/>
        </p:nvGrpSpPr>
        <p:grpSpPr>
          <a:xfrm>
            <a:off x="6477002" y="1905000"/>
            <a:ext cx="4876800" cy="3962400"/>
            <a:chOff x="7086600" y="1600200"/>
            <a:chExt cx="3276600" cy="24955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996F775-2888-4CDB-94A1-8BC738501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639" r="4301"/>
            <a:stretch>
              <a:fillRect/>
            </a:stretch>
          </p:blipFill>
          <p:spPr bwMode="auto">
            <a:xfrm>
              <a:off x="7086600" y="1600200"/>
              <a:ext cx="3276600" cy="249555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F71FC663-551B-4359-B1AD-CD546A772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1794" t="4167"/>
            <a:stretch>
              <a:fillRect/>
            </a:stretch>
          </p:blipFill>
          <p:spPr bwMode="auto">
            <a:xfrm>
              <a:off x="7391400" y="2154238"/>
              <a:ext cx="1600200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EF0CBC-F4DC-48BC-A1E8-CCE1C12B9CBD}"/>
              </a:ext>
            </a:extLst>
          </p:cNvPr>
          <p:cNvSpPr txBox="1"/>
          <p:nvPr/>
        </p:nvSpPr>
        <p:spPr>
          <a:xfrm>
            <a:off x="8001000" y="4419600"/>
            <a:ext cx="1695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3FF4B-34FC-47FA-B136-EF13DF4C79B9}"/>
              </a:ext>
            </a:extLst>
          </p:cNvPr>
          <p:cNvSpPr txBox="1"/>
          <p:nvPr/>
        </p:nvSpPr>
        <p:spPr>
          <a:xfrm>
            <a:off x="7086600" y="3233550"/>
            <a:ext cx="1695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36244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B0F6840-F29E-4057-9D32-8A2A6762B8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555" r="19649" b="25765"/>
          <a:stretch/>
        </p:blipFill>
        <p:spPr>
          <a:xfrm rot="16200000">
            <a:off x="7340411" y="2008563"/>
            <a:ext cx="4007983" cy="466269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F2757E4-F0B7-4DB1-85C2-302ED3F3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5890" r="19486" b="25431"/>
          <a:stretch/>
        </p:blipFill>
        <p:spPr>
          <a:xfrm rot="16200000">
            <a:off x="1206323" y="1982032"/>
            <a:ext cx="4045366" cy="4653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A606D1-FA5E-4122-95B6-3AF65A49714A}"/>
              </a:ext>
            </a:extLst>
          </p:cNvPr>
          <p:cNvSpPr txBox="1"/>
          <p:nvPr/>
        </p:nvSpPr>
        <p:spPr>
          <a:xfrm>
            <a:off x="4040071" y="5257800"/>
            <a:ext cx="169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6698B-D58F-41B4-962A-E9E7271DCA4C}"/>
              </a:ext>
            </a:extLst>
          </p:cNvPr>
          <p:cNvSpPr txBox="1"/>
          <p:nvPr/>
        </p:nvSpPr>
        <p:spPr>
          <a:xfrm>
            <a:off x="2405497" y="3405685"/>
            <a:ext cx="169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7F530-A23D-443B-9E67-91E4F1EC5622}"/>
              </a:ext>
            </a:extLst>
          </p:cNvPr>
          <p:cNvSpPr txBox="1"/>
          <p:nvPr/>
        </p:nvSpPr>
        <p:spPr>
          <a:xfrm>
            <a:off x="10134600" y="4876800"/>
            <a:ext cx="169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A08D9-12DC-4C86-A817-5CFA39F46770}"/>
              </a:ext>
            </a:extLst>
          </p:cNvPr>
          <p:cNvSpPr txBox="1"/>
          <p:nvPr/>
        </p:nvSpPr>
        <p:spPr>
          <a:xfrm>
            <a:off x="8382000" y="3252706"/>
            <a:ext cx="169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2717E0-C144-4822-B4FD-6DCD6456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33953"/>
            <a:ext cx="11963400" cy="1143000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1H-MRS of the 1</a:t>
            </a:r>
            <a:r>
              <a:rPr lang="en-US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lumbar vertebral body in an 18-year-old female prior to and 12 months after sleeve gastrectomy showing increase in marrow fat from 0.2 to 0.41 (lipid to water ratio)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0E3A7-4CB4-4438-AFC0-BEA1D942A65F}"/>
              </a:ext>
            </a:extLst>
          </p:cNvPr>
          <p:cNvSpPr txBox="1"/>
          <p:nvPr/>
        </p:nvSpPr>
        <p:spPr>
          <a:xfrm>
            <a:off x="902355" y="6321647"/>
            <a:ext cx="479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Pre-surgery: marrow fat  0.20 LWR</a:t>
            </a:r>
            <a:endParaRPr lang="en-US" sz="2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6E549D-45A5-460E-BD4B-F8CD2F57BC45}"/>
              </a:ext>
            </a:extLst>
          </p:cNvPr>
          <p:cNvSpPr txBox="1"/>
          <p:nvPr/>
        </p:nvSpPr>
        <p:spPr>
          <a:xfrm>
            <a:off x="6977616" y="6318397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Post-surgery: marrow fat 0.41 LWR</a:t>
            </a:r>
            <a:endParaRPr lang="en-US" sz="2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EE0018E-CFA9-4503-BADB-7DE802CBC10A}"/>
              </a:ext>
            </a:extLst>
          </p:cNvPr>
          <p:cNvSpPr txBox="1">
            <a:spLocks/>
          </p:cNvSpPr>
          <p:nvPr/>
        </p:nvSpPr>
        <p:spPr bwMode="auto">
          <a:xfrm>
            <a:off x="457200" y="175703"/>
            <a:ext cx="1104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 within bones increased </a:t>
            </a:r>
            <a:r>
              <a:rPr lang="en-US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after sleeve gastrectomy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85878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13DF-8897-473E-8045-132B1287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11049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 We found that sleeve gastrectomy in children is bad for 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5160-10D7-4EEF-80F7-1455AF07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11734800" cy="4114800"/>
          </a:xfr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 gastrectomy in children with severe obesity:</a:t>
            </a:r>
          </a:p>
          <a:p>
            <a:pPr lvl="1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to a reduction in volumetric bone mineral density of the lumbar spine</a:t>
            </a:r>
          </a:p>
          <a:p>
            <a:pPr lvl="1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to an increase in fat within bones of the lumbar spine</a:t>
            </a: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be important to find new ways to treat bone loss in children undergoing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weightloss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</a:t>
            </a:r>
          </a:p>
        </p:txBody>
      </p:sp>
    </p:spTree>
    <p:extLst>
      <p:ext uri="{BB962C8B-B14F-4D97-AF65-F5344CB8AC3E}">
        <p14:creationId xmlns:p14="http://schemas.microsoft.com/office/powerpoint/2010/main" val="380900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8ED9-F651-4A1C-894D-23BD1B2E967E}"/>
              </a:ext>
            </a:extLst>
          </p:cNvPr>
          <p:cNvSpPr/>
          <p:nvPr/>
        </p:nvSpPr>
        <p:spPr>
          <a:xfrm>
            <a:off x="838200" y="4495800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kern="0" dirty="0">
                <a:solidFill>
                  <a:srgbClr val="FFFFFF"/>
                </a:solidFill>
                <a:latin typeface="Arial" pitchFamily="34" charset="0"/>
                <a:cs typeface="ＭＳ Ｐゴシック" pitchFamily="-84" charset="-128"/>
              </a:rPr>
              <a:t>Funded by </a:t>
            </a:r>
            <a:r>
              <a:rPr lang="pt-BR" sz="3200" kern="0" dirty="0">
                <a:solidFill>
                  <a:srgbClr val="FFFFFF"/>
                </a:solidFill>
                <a:latin typeface="Arial" pitchFamily="34" charset="0"/>
                <a:cs typeface="ＭＳ Ｐゴシック" pitchFamily="-84" charset="-128"/>
              </a:rPr>
              <a:t>NIH R01 DK103946, NIH K23DK110419-01, P30-DK040561, K24DK109940, K24 HD071843, L30 DK118710, NIH P30-DK057521</a:t>
            </a:r>
            <a:endParaRPr lang="en-US" sz="3200" kern="0" dirty="0">
              <a:solidFill>
                <a:srgbClr val="FFFFFF"/>
              </a:solidFill>
              <a:latin typeface="Arial" pitchFamily="34" charset="0"/>
              <a:cs typeface="ＭＳ Ｐゴシック" pitchFamily="-84" charset="-128"/>
            </a:endParaRPr>
          </a:p>
        </p:txBody>
      </p:sp>
      <p:pic>
        <p:nvPicPr>
          <p:cNvPr id="3" name="Picture 5" descr="U.S. Department of Health and Human Services Logo.">
            <a:extLst>
              <a:ext uri="{FF2B5EF4-FFF2-40B4-BE49-F238E27FC236}">
                <a16:creationId xmlns:a16="http://schemas.microsoft.com/office/drawing/2014/main" id="{2FEF91F9-39B2-438E-9258-22269CCC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6667" b="64197"/>
          <a:stretch>
            <a:fillRect/>
          </a:stretch>
        </p:blipFill>
        <p:spPr bwMode="auto">
          <a:xfrm>
            <a:off x="685800" y="152400"/>
            <a:ext cx="106417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37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ChangeArrowheads="1"/>
          </p:cNvSpPr>
          <p:nvPr/>
        </p:nvSpPr>
        <p:spPr bwMode="auto">
          <a:xfrm>
            <a:off x="3204516" y="3271838"/>
            <a:ext cx="58464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  <a:sym typeface="Wingdings" pitchFamily="2" charset="2"/>
              </a:rPr>
              <a:t>Questions?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  <a:sym typeface="Wingdings" pitchFamily="2" charset="2"/>
              </a:rPr>
              <a:t>mbredella@mgh.harvard.edu</a:t>
            </a:r>
            <a:endParaRPr lang="en-US" sz="32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381001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 for your attention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057400" y="1600200"/>
            <a:ext cx="800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026"/>
          <p:cNvSpPr txBox="1">
            <a:spLocks noChangeArrowheads="1"/>
          </p:cNvSpPr>
          <p:nvPr/>
        </p:nvSpPr>
        <p:spPr bwMode="auto">
          <a:xfrm>
            <a:off x="571500" y="838200"/>
            <a:ext cx="1104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Disclosures: none</a:t>
            </a:r>
          </a:p>
          <a:p>
            <a:pPr>
              <a:defRPr/>
            </a:pP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3632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our Study: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380A-BC8B-4E2B-8DFF-3D46DEA5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11658600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 gastrectomy is the most commonly performed weight loss surgery in children and adults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is the critical time to build-up bone mass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 gastrectomy during childhood leads to bone loss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 gastrectomy also causes fat accumulation within bones of the lumbar spine which weakens bone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significant loss of body fat</a:t>
            </a:r>
          </a:p>
        </p:txBody>
      </p:sp>
    </p:spTree>
    <p:extLst>
      <p:ext uri="{BB962C8B-B14F-4D97-AF65-F5344CB8AC3E}">
        <p14:creationId xmlns:p14="http://schemas.microsoft.com/office/powerpoint/2010/main" val="287868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6" y="304800"/>
            <a:ext cx="103632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obesity is a major global public heath threat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8A19D-1A88-4304-A77A-301A6B906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5486400" cy="4114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obesity has increased more than tenfold over last 4 decades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obesity will lead to early development of type 2 diabetes, fatty liver, heart disease, high blood pressure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costs of childhood obesity &gt; $14 billion</a:t>
            </a:r>
            <a:endParaRPr lang="en-US" dirty="0"/>
          </a:p>
        </p:txBody>
      </p:sp>
      <p:pic>
        <p:nvPicPr>
          <p:cNvPr id="5124" name="Picture 4" descr="In many places around the world, obesity in kids is on the rise | Science  News">
            <a:extLst>
              <a:ext uri="{FF2B5EF4-FFF2-40B4-BE49-F238E27FC236}">
                <a16:creationId xmlns:a16="http://schemas.microsoft.com/office/drawing/2014/main" id="{E201A557-7A81-4F2C-A338-C8A7FC62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86" y="2057400"/>
            <a:ext cx="4998563" cy="30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621B1-4954-47CA-90ED-E9CEE40232E6}"/>
              </a:ext>
            </a:extLst>
          </p:cNvPr>
          <p:cNvSpPr txBox="1"/>
          <p:nvPr/>
        </p:nvSpPr>
        <p:spPr>
          <a:xfrm>
            <a:off x="7467600" y="6248400"/>
            <a:ext cx="435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Caprio S et al Nature Metabolism 2020</a:t>
            </a:r>
            <a:endParaRPr lang="en-US" sz="1800" b="0" i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6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58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Adolescence is the critical time to build bone mass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380A-BC8B-4E2B-8DFF-3D46DEA5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6781800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reach our peak bone mass at about age 25 years and then continuously lose bone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process that prevents bone accrual during these critical pubertal years might have damaging effects later in life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peak bone mass is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reached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DEE24-167C-4D0C-8CB9-2099F898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590800"/>
            <a:ext cx="4987145" cy="28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8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loss surgery is highly effective in treating obesity and comorbidities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380A-BC8B-4E2B-8DFF-3D46DEA5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7086600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 gastrectomy (SG) is the most commonly performed weight loss surgery in adults and children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 is effective in causing weight loss and treating co-morbidities, such as diabetes, sleep apnea, heart disease or high blood pressure</a:t>
            </a:r>
          </a:p>
        </p:txBody>
      </p:sp>
      <p:pic>
        <p:nvPicPr>
          <p:cNvPr id="6146" name="Picture 2" descr="Sleeve Gastrectomy illustration">
            <a:extLst>
              <a:ext uri="{FF2B5EF4-FFF2-40B4-BE49-F238E27FC236}">
                <a16:creationId xmlns:a16="http://schemas.microsoft.com/office/drawing/2014/main" id="{6B44FE1D-3E75-45CC-9E1C-5D4D6E63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06256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61FC71-1FC9-495A-B662-8BCAE3742C2B}"/>
              </a:ext>
            </a:extLst>
          </p:cNvPr>
          <p:cNvSpPr/>
          <p:nvPr/>
        </p:nvSpPr>
        <p:spPr>
          <a:xfrm>
            <a:off x="7772400" y="4330996"/>
            <a:ext cx="2462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https://www.beebehealthcare.org/</a:t>
            </a:r>
          </a:p>
        </p:txBody>
      </p:sp>
    </p:spTree>
    <p:extLst>
      <p:ext uri="{BB962C8B-B14F-4D97-AF65-F5344CB8AC3E}">
        <p14:creationId xmlns:p14="http://schemas.microsoft.com/office/powerpoint/2010/main" val="317048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but leads to bone loss in adults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380A-BC8B-4E2B-8DFF-3D46DEA5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02" y="1676400"/>
            <a:ext cx="11353800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 loss surgery in adults has deleterious effects on bone in adults: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bone mineral density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risk of fractures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bone loss include: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of hormones and nutrients that are important for bone health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weight bearing because of weight loss leads to bone loss</a:t>
            </a:r>
          </a:p>
          <a:p>
            <a:pPr lvl="1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4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13DF-8897-473E-8045-132B1287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103632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studied 56 children with severe obesity before and one year after weight loss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5160-10D7-4EEF-80F7-1455AF07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38400"/>
            <a:ext cx="11887200" cy="4114800"/>
          </a:xfr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studied a group of children with obesity who did not undergo surgery over one year 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wanted to determine the effects of sleeve gastrectomy on bone density and fat inside bones (marrow adipose tissue) in children with obesity</a:t>
            </a:r>
          </a:p>
        </p:txBody>
      </p:sp>
    </p:spTree>
    <p:extLst>
      <p:ext uri="{BB962C8B-B14F-4D97-AF65-F5344CB8AC3E}">
        <p14:creationId xmlns:p14="http://schemas.microsoft.com/office/powerpoint/2010/main" val="2096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37F-3A45-43D0-B6D4-0E2A8065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049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studied children using a specialized CT to assess bone density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380A-BC8B-4E2B-8DFF-3D46DEA5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34000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computed tomography (QCT) measures volumetric bone mineral density (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vBMD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susceptible to extreme changes in body weight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350361-5A4D-4D70-B393-63528E8F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09800"/>
            <a:ext cx="4435729" cy="3962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0588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37803</TotalTime>
  <Words>703</Words>
  <Application>Microsoft Office PowerPoint</Application>
  <PresentationFormat>Widescreen</PresentationFormat>
  <Paragraphs>77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Summary of our Study:</vt:lpstr>
      <vt:lpstr>Childhood obesity is a major global public heath threat</vt:lpstr>
      <vt:lpstr>Adolescence is the critical time to build bone mass</vt:lpstr>
      <vt:lpstr>Weight loss surgery is highly effective in treating obesity and comorbidities …</vt:lpstr>
      <vt:lpstr>… but leads to bone loss in adults</vt:lpstr>
      <vt:lpstr>We studied 56 children with severe obesity before and one year after weight loss surgery</vt:lpstr>
      <vt:lpstr>We studied children using a specialized CT to assess bone density </vt:lpstr>
      <vt:lpstr>Children lost bone mineral density one year after sleeve gastrectomy</vt:lpstr>
      <vt:lpstr>We used a special type of MRI to assess the amount of fat within bone</vt:lpstr>
      <vt:lpstr>1H-MRS of the 1st lumbar vertebral body in an 18-year-old female prior to and 12 months after sleeve gastrectomy showing increase in marrow fat from 0.2 to 0.41 (lipid to water ratio)</vt:lpstr>
      <vt:lpstr>Conclusion: We found that sleeve gastrectomy in children is bad for bones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Torriani</dc:creator>
  <cp:lastModifiedBy>Miriam Bredella</cp:lastModifiedBy>
  <cp:revision>2484</cp:revision>
  <dcterms:created xsi:type="dcterms:W3CDTF">2002-05-27T14:08:47Z</dcterms:created>
  <dcterms:modified xsi:type="dcterms:W3CDTF">2020-10-20T13:48:25Z</dcterms:modified>
</cp:coreProperties>
</file>