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99"/>
    <a:srgbClr val="0000FF"/>
    <a:srgbClr val="0021A5"/>
    <a:srgbClr val="FF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5"/>
    <p:restoredTop sz="93792" autoAdjust="0"/>
  </p:normalViewPr>
  <p:slideViewPr>
    <p:cSldViewPr>
      <p:cViewPr>
        <p:scale>
          <a:sx n="20" d="100"/>
          <a:sy n="20" d="100"/>
        </p:scale>
        <p:origin x="696" y="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517B-0CC3-493D-9E65-C42B4C65795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7E6B-9DD2-438D-9D3A-A20CE469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E6B-9DD2-438D-9D3A-A20CE4693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0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DE14-6150-43B9-BADE-0628A6E300C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5400-305B-4DDB-93F3-831CF269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7083483B-A4A2-4799-B129-65F0FB93B490}"/>
              </a:ext>
            </a:extLst>
          </p:cNvPr>
          <p:cNvSpPr/>
          <p:nvPr/>
        </p:nvSpPr>
        <p:spPr>
          <a:xfrm>
            <a:off x="442976" y="13701781"/>
            <a:ext cx="19457908" cy="3965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9DC0D3D-D726-4873-B42D-189557BA70C4}"/>
              </a:ext>
            </a:extLst>
          </p:cNvPr>
          <p:cNvSpPr/>
          <p:nvPr/>
        </p:nvSpPr>
        <p:spPr>
          <a:xfrm>
            <a:off x="29489400" y="29513872"/>
            <a:ext cx="14081760" cy="2248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64FE72-0114-4801-A404-84F8DC9AACEB}"/>
              </a:ext>
            </a:extLst>
          </p:cNvPr>
          <p:cNvSpPr/>
          <p:nvPr/>
        </p:nvSpPr>
        <p:spPr>
          <a:xfrm>
            <a:off x="376473" y="18438636"/>
            <a:ext cx="28725699" cy="13324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6AAE3-AB4B-45D6-A8F1-B93D27C8B268}"/>
              </a:ext>
            </a:extLst>
          </p:cNvPr>
          <p:cNvSpPr/>
          <p:nvPr/>
        </p:nvSpPr>
        <p:spPr>
          <a:xfrm>
            <a:off x="446484" y="6919982"/>
            <a:ext cx="12044192" cy="5881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82714"/>
            <a:ext cx="43269867" cy="556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8" y="530834"/>
            <a:ext cx="5195738" cy="510235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6477000" y="457200"/>
            <a:ext cx="0" cy="521208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019800"/>
            <a:ext cx="43891200" cy="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629400" y="3200400"/>
            <a:ext cx="24993600" cy="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0779" y="3276600"/>
            <a:ext cx="24984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Maximillian Diaz</a:t>
            </a:r>
            <a:r>
              <a:rPr lang="en-US" sz="6000" baseline="30000" dirty="0">
                <a:latin typeface="Arial Narrow" panose="020B0606020202030204" pitchFamily="34" charset="0"/>
              </a:rPr>
              <a:t>1</a:t>
            </a:r>
            <a:r>
              <a:rPr lang="en-US" sz="6000" dirty="0"/>
              <a:t>, </a:t>
            </a:r>
            <a:r>
              <a:rPr lang="en-US" sz="6000" dirty="0" err="1"/>
              <a:t>Jianqiao</a:t>
            </a:r>
            <a:r>
              <a:rPr lang="en-US" sz="6000" dirty="0"/>
              <a:t> Tian</a:t>
            </a:r>
            <a:r>
              <a:rPr lang="en-US" sz="6000" baseline="30000" dirty="0">
                <a:latin typeface="Arial Narrow" panose="020B0606020202030204" pitchFamily="34" charset="0"/>
              </a:rPr>
              <a:t>1 </a:t>
            </a:r>
            <a:r>
              <a:rPr lang="en-US" sz="6000" dirty="0"/>
              <a:t>, Adolfo Ramirez-Zamora</a:t>
            </a:r>
            <a:r>
              <a:rPr lang="en-US" sz="6000" baseline="30000" dirty="0">
                <a:latin typeface="Arial Narrow" panose="020B0606020202030204" pitchFamily="34" charset="0"/>
              </a:rPr>
              <a:t>2</a:t>
            </a:r>
            <a:r>
              <a:rPr lang="en-US" sz="6000" dirty="0"/>
              <a:t>, and </a:t>
            </a:r>
            <a:r>
              <a:rPr lang="en-US" sz="6000" dirty="0" err="1"/>
              <a:t>Ruogu</a:t>
            </a:r>
            <a:r>
              <a:rPr lang="en-US" sz="6000" dirty="0"/>
              <a:t> Fang</a:t>
            </a:r>
            <a:r>
              <a:rPr lang="en-US" sz="6000" baseline="30000" dirty="0">
                <a:latin typeface="Arial Narrow" panose="020B0606020202030204" pitchFamily="34" charset="0"/>
              </a:rPr>
              <a:t>1</a:t>
            </a:r>
            <a:endParaRPr lang="en-US" sz="6000" dirty="0">
              <a:latin typeface="Arial Narrow" panose="020B0606020202030204" pitchFamily="34" charset="0"/>
            </a:endParaRPr>
          </a:p>
          <a:p>
            <a:r>
              <a:rPr lang="en-US" sz="4800" baseline="30000" dirty="0"/>
              <a:t>1</a:t>
            </a:r>
            <a:r>
              <a:rPr lang="en-US" sz="4800" dirty="0"/>
              <a:t>J. Crayton Pruitt Family Department of Biomedical Engineering, University of Florida, Gainesville, FL</a:t>
            </a:r>
          </a:p>
          <a:p>
            <a:r>
              <a:rPr lang="en-US" sz="4800" baseline="30000" dirty="0"/>
              <a:t>2</a:t>
            </a:r>
            <a:r>
              <a:rPr lang="en-US" sz="4800" dirty="0"/>
              <a:t>Center for Movement Disorders and </a:t>
            </a:r>
            <a:r>
              <a:rPr lang="en-US" sz="4800" dirty="0" err="1"/>
              <a:t>Neurorestoration</a:t>
            </a:r>
            <a:r>
              <a:rPr lang="en-US" sz="4800" dirty="0"/>
              <a:t>, University of Florida, Gainesville, FL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1B386-3806-4CB9-9635-DB4362BD8E36}"/>
              </a:ext>
            </a:extLst>
          </p:cNvPr>
          <p:cNvSpPr/>
          <p:nvPr/>
        </p:nvSpPr>
        <p:spPr>
          <a:xfrm>
            <a:off x="6830779" y="457200"/>
            <a:ext cx="243924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/>
              <a:t>Machine Learning for Parkinson’s Disease Diagnosis using Fundus Eye Images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14401A-29DA-45B5-ADC0-A9C9517BCF20}"/>
              </a:ext>
            </a:extLst>
          </p:cNvPr>
          <p:cNvSpPr txBox="1"/>
          <p:nvPr/>
        </p:nvSpPr>
        <p:spPr>
          <a:xfrm>
            <a:off x="442976" y="6209605"/>
            <a:ext cx="12042648" cy="82947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  <a:endParaRPr lang="en-US" alt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Rectangle 33">
            <a:extLst>
              <a:ext uri="{FF2B5EF4-FFF2-40B4-BE49-F238E27FC236}">
                <a16:creationId xmlns:a16="http://schemas.microsoft.com/office/drawing/2014/main" id="{DEC322AE-9813-4AB6-8A66-06031C81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22" y="7047805"/>
            <a:ext cx="11761178" cy="575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Parkinson Disease (PD) is the second most common neurodegenerative disease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 is diagnosed by the presence of resting tremors, muscle stiffness, and slowness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occur late in the disease progression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 has been shown to affect eye blood vessels</a:t>
            </a:r>
            <a:endParaRPr lang="en-US" sz="3200" kern="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lvl="0" algn="just" defTabSz="2193925"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2C55A5-CE06-4775-BCAC-1FBE8379623F}"/>
              </a:ext>
            </a:extLst>
          </p:cNvPr>
          <p:cNvSpPr txBox="1"/>
          <p:nvPr/>
        </p:nvSpPr>
        <p:spPr>
          <a:xfrm>
            <a:off x="32471" y="32131246"/>
            <a:ext cx="1532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J. Crayton Pruitt Family Department of Biomedical Engineering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D45B3D-96BE-4E40-8C8A-CBE78FD7A518}"/>
              </a:ext>
            </a:extLst>
          </p:cNvPr>
          <p:cNvSpPr/>
          <p:nvPr/>
        </p:nvSpPr>
        <p:spPr>
          <a:xfrm>
            <a:off x="12940422" y="6892693"/>
            <a:ext cx="30569778" cy="587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09221B2-DB4A-4B07-B4E5-E08AFAD6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/>
          <a:stretch/>
        </p:blipFill>
        <p:spPr>
          <a:xfrm>
            <a:off x="36118800" y="31753036"/>
            <a:ext cx="7739929" cy="108669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DA30BE76-A5D0-49F4-8E6E-02340A3AC689}"/>
              </a:ext>
            </a:extLst>
          </p:cNvPr>
          <p:cNvSpPr txBox="1"/>
          <p:nvPr/>
        </p:nvSpPr>
        <p:spPr>
          <a:xfrm>
            <a:off x="12940172" y="6246030"/>
            <a:ext cx="3056839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 SETS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8A4087-FE4A-4C47-8889-3023BCD23659}"/>
              </a:ext>
            </a:extLst>
          </p:cNvPr>
          <p:cNvCxnSpPr>
            <a:cxnSpLocks/>
          </p:cNvCxnSpPr>
          <p:nvPr/>
        </p:nvCxnSpPr>
        <p:spPr>
          <a:xfrm flipV="1">
            <a:off x="29260800" y="18004250"/>
            <a:ext cx="0" cy="1344168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42">
            <a:extLst>
              <a:ext uri="{FF2B5EF4-FFF2-40B4-BE49-F238E27FC236}">
                <a16:creationId xmlns:a16="http://schemas.microsoft.com/office/drawing/2014/main" id="{23774754-94B3-499C-81A5-812FBCAFDE07}"/>
              </a:ext>
            </a:extLst>
          </p:cNvPr>
          <p:cNvSpPr txBox="1"/>
          <p:nvPr/>
        </p:nvSpPr>
        <p:spPr>
          <a:xfrm>
            <a:off x="29489400" y="28872359"/>
            <a:ext cx="1408176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REFERENCE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AAB8E8-79E5-5642-B810-A9E8E77D81D5}"/>
              </a:ext>
            </a:extLst>
          </p:cNvPr>
          <p:cNvSpPr/>
          <p:nvPr/>
        </p:nvSpPr>
        <p:spPr>
          <a:xfrm>
            <a:off x="29773385" y="29565600"/>
            <a:ext cx="13725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L. M. de Lau and M. M.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Breteler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"Epidemiology of Parkinson's disease," The Lancet Neurology, vol. 5, no. 6, pp. 525-535, June 2006. </a:t>
            </a:r>
          </a:p>
          <a:p>
            <a:endParaRPr lang="en-US" altLang="en-US" sz="4000" dirty="0">
              <a:solidFill>
                <a:srgbClr val="0021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E963F1-3FD6-41C5-BC4E-CDA74C18121E}"/>
              </a:ext>
            </a:extLst>
          </p:cNvPr>
          <p:cNvCxnSpPr>
            <a:cxnSpLocks/>
          </p:cNvCxnSpPr>
          <p:nvPr/>
        </p:nvCxnSpPr>
        <p:spPr>
          <a:xfrm>
            <a:off x="31779946" y="475970"/>
            <a:ext cx="0" cy="521208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F4AD03E-E4B2-4993-AC15-C0BBB425B6B4}"/>
              </a:ext>
            </a:extLst>
          </p:cNvPr>
          <p:cNvSpPr txBox="1"/>
          <p:nvPr/>
        </p:nvSpPr>
        <p:spPr>
          <a:xfrm>
            <a:off x="390546" y="17907000"/>
            <a:ext cx="28752309" cy="832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2A57E8-29C4-4499-8C6C-820C9DD5D852}"/>
              </a:ext>
            </a:extLst>
          </p:cNvPr>
          <p:cNvSpPr/>
          <p:nvPr/>
        </p:nvSpPr>
        <p:spPr>
          <a:xfrm>
            <a:off x="29489400" y="18774412"/>
            <a:ext cx="14081760" cy="9955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A60492-8A13-423D-8025-FFC105679D20}"/>
              </a:ext>
            </a:extLst>
          </p:cNvPr>
          <p:cNvSpPr txBox="1"/>
          <p:nvPr/>
        </p:nvSpPr>
        <p:spPr>
          <a:xfrm>
            <a:off x="29489400" y="17983200"/>
            <a:ext cx="14085267" cy="832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FD5E0F-022D-4D36-815B-4C111344DE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81" t="21686" r="11228" b="12234"/>
          <a:stretch/>
        </p:blipFill>
        <p:spPr>
          <a:xfrm>
            <a:off x="31947779" y="533400"/>
            <a:ext cx="11418268" cy="51053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36D3E1-953B-4701-9CA2-C5DBCDB87895}"/>
              </a:ext>
            </a:extLst>
          </p:cNvPr>
          <p:cNvGrpSpPr/>
          <p:nvPr/>
        </p:nvGrpSpPr>
        <p:grpSpPr>
          <a:xfrm>
            <a:off x="152400" y="14260753"/>
            <a:ext cx="19655540" cy="3364153"/>
            <a:chOff x="152400" y="14413112"/>
            <a:chExt cx="19655540" cy="33641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F7DEAD2-AB8C-4E07-A91A-41B0CD1D85EF}"/>
                </a:ext>
              </a:extLst>
            </p:cNvPr>
            <p:cNvCxnSpPr>
              <a:cxnSpLocks/>
              <a:stCxn id="96" idx="3"/>
              <a:endCxn id="91" idx="1"/>
            </p:cNvCxnSpPr>
            <p:nvPr/>
          </p:nvCxnSpPr>
          <p:spPr>
            <a:xfrm>
              <a:off x="8355633" y="15700137"/>
              <a:ext cx="933325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1F9C7B6-AA8B-4F74-8741-1BE8DC7E0F1A}"/>
                </a:ext>
              </a:extLst>
            </p:cNvPr>
            <p:cNvGrpSpPr/>
            <p:nvPr/>
          </p:nvGrpSpPr>
          <p:grpSpPr>
            <a:xfrm>
              <a:off x="152400" y="14413112"/>
              <a:ext cx="4210930" cy="3364153"/>
              <a:chOff x="-1060160" y="260217"/>
              <a:chExt cx="3329087" cy="2987687"/>
            </a:xfrm>
          </p:grpSpPr>
          <p:pic>
            <p:nvPicPr>
              <p:cNvPr id="98" name="Picture 97" descr="A picture containing balloon, orange, light, lamp&#10;&#10;Description automatically generated">
                <a:extLst>
                  <a:ext uri="{FF2B5EF4-FFF2-40B4-BE49-F238E27FC236}">
                    <a16:creationId xmlns:a16="http://schemas.microsoft.com/office/drawing/2014/main" id="{11A698E2-157F-46CE-8C7E-2BBC623D3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38615" y="260217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6BBBB1B-18D1-4E5F-AC01-23209F4CBE3A}"/>
                  </a:ext>
                </a:extLst>
              </p:cNvPr>
              <p:cNvSpPr txBox="1"/>
              <p:nvPr/>
            </p:nvSpPr>
            <p:spPr>
              <a:xfrm>
                <a:off x="-1060160" y="2564568"/>
                <a:ext cx="3329087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Original Image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CC8621D-24D6-46FA-909A-481D94A0C8B3}"/>
                </a:ext>
              </a:extLst>
            </p:cNvPr>
            <p:cNvGrpSpPr/>
            <p:nvPr/>
          </p:nvGrpSpPr>
          <p:grpSpPr>
            <a:xfrm>
              <a:off x="4449577" y="14413112"/>
              <a:ext cx="4091176" cy="3364152"/>
              <a:chOff x="2337113" y="3847908"/>
              <a:chExt cx="3234412" cy="2987686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B0196A18-DE91-48AA-B09F-BEC983308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4266"/>
              <a:stretch/>
            </p:blipFill>
            <p:spPr>
              <a:xfrm>
                <a:off x="2483467" y="3847908"/>
                <a:ext cx="2941705" cy="228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7703B67-CEC7-4D9E-A178-ECCAF696A904}"/>
                  </a:ext>
                </a:extLst>
              </p:cNvPr>
              <p:cNvSpPr txBox="1"/>
              <p:nvPr/>
            </p:nvSpPr>
            <p:spPr>
              <a:xfrm>
                <a:off x="2337113" y="6152258"/>
                <a:ext cx="3234412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Network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C7D643-A209-4EB3-BFA0-1012EA47EDE5}"/>
                </a:ext>
              </a:extLst>
            </p:cNvPr>
            <p:cNvGrpSpPr/>
            <p:nvPr/>
          </p:nvGrpSpPr>
          <p:grpSpPr>
            <a:xfrm>
              <a:off x="7467602" y="14413112"/>
              <a:ext cx="6440185" cy="3364152"/>
              <a:chOff x="4723110" y="3847908"/>
              <a:chExt cx="5091497" cy="2987686"/>
            </a:xfrm>
          </p:grpSpPr>
          <p:pic>
            <p:nvPicPr>
              <p:cNvPr id="91" name="Picture 90" descr="A picture containing sitting, dark, white, black&#10;&#10;Description automatically generated">
                <a:extLst>
                  <a:ext uri="{FF2B5EF4-FFF2-40B4-BE49-F238E27FC236}">
                    <a16:creationId xmlns:a16="http://schemas.microsoft.com/office/drawing/2014/main" id="{7A790396-9074-4126-BB86-5990C2943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43" y="3847908"/>
                <a:ext cx="2211627" cy="2286000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04EE0D7-688D-4473-9987-145E1254CF2E}"/>
                  </a:ext>
                </a:extLst>
              </p:cNvPr>
              <p:cNvSpPr txBox="1"/>
              <p:nvPr/>
            </p:nvSpPr>
            <p:spPr>
              <a:xfrm>
                <a:off x="4723110" y="6152258"/>
                <a:ext cx="5091497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Vessel Segments</a:t>
                </a: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E22335E-0F05-4318-B47E-C13384D8A5C0}"/>
                </a:ext>
              </a:extLst>
            </p:cNvPr>
            <p:cNvSpPr/>
            <p:nvPr/>
          </p:nvSpPr>
          <p:spPr>
            <a:xfrm flipH="1">
              <a:off x="13157899" y="14413112"/>
              <a:ext cx="2891539" cy="2574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SVM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Classifier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939F3BD-FF42-44F8-AE26-1D265AB3A243}"/>
                </a:ext>
              </a:extLst>
            </p:cNvPr>
            <p:cNvSpPr/>
            <p:nvPr/>
          </p:nvSpPr>
          <p:spPr>
            <a:xfrm flipH="1">
              <a:off x="16916401" y="14413112"/>
              <a:ext cx="2891539" cy="2574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D5C864-A4D3-4DF9-BE88-EB0D67EC78FC}"/>
                </a:ext>
              </a:extLst>
            </p:cNvPr>
            <p:cNvCxnSpPr>
              <a:cxnSpLocks/>
              <a:stCxn id="98" idx="3"/>
              <a:endCxn id="96" idx="1"/>
            </p:cNvCxnSpPr>
            <p:nvPr/>
          </p:nvCxnSpPr>
          <p:spPr>
            <a:xfrm>
              <a:off x="3703638" y="15700137"/>
              <a:ext cx="931062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EDBB75E-0E26-4F31-9A26-342593A402C6}"/>
                </a:ext>
              </a:extLst>
            </p:cNvPr>
            <p:cNvCxnSpPr>
              <a:cxnSpLocks/>
              <a:stCxn id="91" idx="3"/>
              <a:endCxn id="89" idx="3"/>
            </p:cNvCxnSpPr>
            <p:nvPr/>
          </p:nvCxnSpPr>
          <p:spPr>
            <a:xfrm>
              <a:off x="12086424" y="15700137"/>
              <a:ext cx="1071475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26EC34B-D89F-4FA6-ABFD-32CBE24E415A}"/>
                </a:ext>
              </a:extLst>
            </p:cNvPr>
            <p:cNvCxnSpPr>
              <a:cxnSpLocks/>
              <a:stCxn id="89" idx="1"/>
              <a:endCxn id="87" idx="3"/>
            </p:cNvCxnSpPr>
            <p:nvPr/>
          </p:nvCxnSpPr>
          <p:spPr>
            <a:xfrm>
              <a:off x="16049438" y="15700137"/>
              <a:ext cx="866965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83C8FF1-FE41-47FE-8BD4-AF37561A24C9}"/>
              </a:ext>
            </a:extLst>
          </p:cNvPr>
          <p:cNvSpPr/>
          <p:nvPr/>
        </p:nvSpPr>
        <p:spPr>
          <a:xfrm>
            <a:off x="20421600" y="13701781"/>
            <a:ext cx="23086964" cy="3976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A4E7A35-DB8A-4636-8A98-E944F57C1F26}"/>
              </a:ext>
            </a:extLst>
          </p:cNvPr>
          <p:cNvGrpSpPr/>
          <p:nvPr/>
        </p:nvGrpSpPr>
        <p:grpSpPr>
          <a:xfrm>
            <a:off x="19968641" y="14249400"/>
            <a:ext cx="23397406" cy="3364153"/>
            <a:chOff x="-3793540" y="3847908"/>
            <a:chExt cx="18497606" cy="2987687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665E7F0-CDEB-4C83-B31A-63C41B852412}"/>
                </a:ext>
              </a:extLst>
            </p:cNvPr>
            <p:cNvCxnSpPr>
              <a:cxnSpLocks/>
              <a:stCxn id="152" idx="3"/>
              <a:endCxn id="142" idx="1"/>
            </p:cNvCxnSpPr>
            <p:nvPr/>
          </p:nvCxnSpPr>
          <p:spPr>
            <a:xfrm>
              <a:off x="-985995" y="4990908"/>
              <a:ext cx="892872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956EE99-2F88-465C-9CFB-CD24FFB24AC3}"/>
                </a:ext>
              </a:extLst>
            </p:cNvPr>
            <p:cNvCxnSpPr>
              <a:cxnSpLocks/>
              <a:stCxn id="150" idx="3"/>
              <a:endCxn id="148" idx="1"/>
            </p:cNvCxnSpPr>
            <p:nvPr/>
          </p:nvCxnSpPr>
          <p:spPr>
            <a:xfrm>
              <a:off x="5860947" y="4990908"/>
              <a:ext cx="701335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2AB59E4-31A1-4E6B-A5AF-2C5A9F0E8354}"/>
                </a:ext>
              </a:extLst>
            </p:cNvPr>
            <p:cNvGrpSpPr/>
            <p:nvPr/>
          </p:nvGrpSpPr>
          <p:grpSpPr>
            <a:xfrm>
              <a:off x="-3793540" y="3847908"/>
              <a:ext cx="3329087" cy="2987687"/>
              <a:chOff x="-3793540" y="260217"/>
              <a:chExt cx="3329087" cy="2987687"/>
            </a:xfrm>
          </p:grpSpPr>
          <p:pic>
            <p:nvPicPr>
              <p:cNvPr id="152" name="Picture 151" descr="A picture containing balloon, orange, light, lamp&#10;&#10;Description automatically generated">
                <a:extLst>
                  <a:ext uri="{FF2B5EF4-FFF2-40B4-BE49-F238E27FC236}">
                    <a16:creationId xmlns:a16="http://schemas.microsoft.com/office/drawing/2014/main" id="{A6F6FDCC-8CB8-45AE-AC93-873C3155D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71995" y="260217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B3FC9BD-466D-4E51-A086-8B2E6D944D81}"/>
                  </a:ext>
                </a:extLst>
              </p:cNvPr>
              <p:cNvSpPr txBox="1"/>
              <p:nvPr/>
            </p:nvSpPr>
            <p:spPr>
              <a:xfrm>
                <a:off x="-3793540" y="2564568"/>
                <a:ext cx="3329087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Original Image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B2A6E1D-787A-441A-BE5E-7C394F6386D4}"/>
                </a:ext>
              </a:extLst>
            </p:cNvPr>
            <p:cNvGrpSpPr/>
            <p:nvPr/>
          </p:nvGrpSpPr>
          <p:grpSpPr>
            <a:xfrm>
              <a:off x="2772890" y="3847908"/>
              <a:ext cx="3234412" cy="2987686"/>
              <a:chOff x="2772890" y="3847908"/>
              <a:chExt cx="3234412" cy="2987686"/>
            </a:xfrm>
          </p:grpSpPr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99319C3C-FE40-4CC0-BC0C-7581823C2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4266"/>
              <a:stretch/>
            </p:blipFill>
            <p:spPr>
              <a:xfrm>
                <a:off x="2919242" y="3847908"/>
                <a:ext cx="2941705" cy="228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965D7BC-A8ED-4639-894C-BDAE549F17D6}"/>
                  </a:ext>
                </a:extLst>
              </p:cNvPr>
              <p:cNvSpPr txBox="1"/>
              <p:nvPr/>
            </p:nvSpPr>
            <p:spPr>
              <a:xfrm>
                <a:off x="2772890" y="6152258"/>
                <a:ext cx="3234412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F348B47-9EED-444F-A1F7-895762C22F0B}"/>
                </a:ext>
              </a:extLst>
            </p:cNvPr>
            <p:cNvGrpSpPr/>
            <p:nvPr/>
          </p:nvGrpSpPr>
          <p:grpSpPr>
            <a:xfrm>
              <a:off x="5122346" y="3847908"/>
              <a:ext cx="5091497" cy="2987686"/>
              <a:chOff x="5122346" y="3847908"/>
              <a:chExt cx="5091497" cy="2987686"/>
            </a:xfrm>
          </p:grpSpPr>
          <p:pic>
            <p:nvPicPr>
              <p:cNvPr id="148" name="Picture 147" descr="A picture containing sitting, dark, white, black&#10;&#10;Description automatically generated">
                <a:extLst>
                  <a:ext uri="{FF2B5EF4-FFF2-40B4-BE49-F238E27FC236}">
                    <a16:creationId xmlns:a16="http://schemas.microsoft.com/office/drawing/2014/main" id="{ABBEA65A-A3AF-4392-890C-D94BE8A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2281" y="3847908"/>
                <a:ext cx="2211627" cy="2286000"/>
              </a:xfrm>
              <a:prstGeom prst="rect">
                <a:avLst/>
              </a:prstGeom>
            </p:spPr>
          </p:pic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F720F12-70CD-4F34-AA1B-AE34F155A607}"/>
                  </a:ext>
                </a:extLst>
              </p:cNvPr>
              <p:cNvSpPr txBox="1"/>
              <p:nvPr/>
            </p:nvSpPr>
            <p:spPr>
              <a:xfrm>
                <a:off x="5122346" y="6152258"/>
                <a:ext cx="5091497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Vessel Segments</a:t>
                </a:r>
              </a:p>
            </p:txBody>
          </p:sp>
        </p:grp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F814EF8-3EBC-4E2E-B876-5E0719612AD8}"/>
                </a:ext>
              </a:extLst>
            </p:cNvPr>
            <p:cNvSpPr/>
            <p:nvPr/>
          </p:nvSpPr>
          <p:spPr>
            <a:xfrm flipH="1">
              <a:off x="9620999" y="3847908"/>
              <a:ext cx="2286000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SVM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Classifier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A94C3-0499-4A64-8010-3F335F70F122}"/>
                </a:ext>
              </a:extLst>
            </p:cNvPr>
            <p:cNvSpPr/>
            <p:nvPr/>
          </p:nvSpPr>
          <p:spPr>
            <a:xfrm flipH="1">
              <a:off x="12532032" y="3847908"/>
              <a:ext cx="2172034" cy="228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3BC090D-F799-4968-9207-8118C38C847D}"/>
                </a:ext>
              </a:extLst>
            </p:cNvPr>
            <p:cNvGrpSpPr/>
            <p:nvPr/>
          </p:nvGrpSpPr>
          <p:grpSpPr>
            <a:xfrm>
              <a:off x="-673138" y="3847908"/>
              <a:ext cx="3446027" cy="2987687"/>
              <a:chOff x="-673138" y="3847908"/>
              <a:chExt cx="3446027" cy="2987687"/>
            </a:xfrm>
          </p:grpSpPr>
          <p:pic>
            <p:nvPicPr>
              <p:cNvPr id="142" name="Picture 141" descr="A picture containing indoor, white, sitting, black&#10;&#10;Description automatically generated">
                <a:extLst>
                  <a:ext uri="{FF2B5EF4-FFF2-40B4-BE49-F238E27FC236}">
                    <a16:creationId xmlns:a16="http://schemas.microsoft.com/office/drawing/2014/main" id="{DD5024BF-2439-4513-80FC-58B4DB211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3123" y="3847908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90D3BA7-452D-4F87-A16C-9C62C6C95323}"/>
                  </a:ext>
                </a:extLst>
              </p:cNvPr>
              <p:cNvSpPr txBox="1"/>
              <p:nvPr/>
            </p:nvSpPr>
            <p:spPr>
              <a:xfrm>
                <a:off x="-673138" y="6152259"/>
                <a:ext cx="3446027" cy="683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Green Channel</a:t>
                </a:r>
              </a:p>
            </p:txBody>
          </p:sp>
        </p:grp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7CF7FD6-B6AE-4A47-B8D0-AADE6453ECA8}"/>
                </a:ext>
              </a:extLst>
            </p:cNvPr>
            <p:cNvCxnSpPr>
              <a:cxnSpLocks/>
              <a:stCxn id="142" idx="3"/>
              <a:endCxn id="150" idx="1"/>
            </p:cNvCxnSpPr>
            <p:nvPr/>
          </p:nvCxnSpPr>
          <p:spPr>
            <a:xfrm>
              <a:off x="2192876" y="4990908"/>
              <a:ext cx="726366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0766F16-84BA-48BC-AF47-2D7C27E1DB55}"/>
                </a:ext>
              </a:extLst>
            </p:cNvPr>
            <p:cNvCxnSpPr>
              <a:cxnSpLocks/>
              <a:stCxn id="148" idx="3"/>
              <a:endCxn id="146" idx="3"/>
            </p:cNvCxnSpPr>
            <p:nvPr/>
          </p:nvCxnSpPr>
          <p:spPr>
            <a:xfrm>
              <a:off x="8773908" y="4990908"/>
              <a:ext cx="847091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E917FDF5-7190-473D-BDD2-CA28E68CD40F}"/>
                </a:ext>
              </a:extLst>
            </p:cNvPr>
            <p:cNvCxnSpPr>
              <a:cxnSpLocks/>
              <a:stCxn id="146" idx="1"/>
              <a:endCxn id="144" idx="3"/>
            </p:cNvCxnSpPr>
            <p:nvPr/>
          </p:nvCxnSpPr>
          <p:spPr>
            <a:xfrm>
              <a:off x="11906999" y="4990908"/>
              <a:ext cx="625033" cy="0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296593A5-8F76-46E5-9BD5-CD261401B5F6}"/>
              </a:ext>
            </a:extLst>
          </p:cNvPr>
          <p:cNvSpPr txBox="1"/>
          <p:nvPr/>
        </p:nvSpPr>
        <p:spPr>
          <a:xfrm>
            <a:off x="442976" y="13038929"/>
            <a:ext cx="19458432" cy="8294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RGB Image Network Flow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2E1C44E-3581-4AF6-BD2F-EC17BB7C03FD}"/>
              </a:ext>
            </a:extLst>
          </p:cNvPr>
          <p:cNvSpPr txBox="1"/>
          <p:nvPr/>
        </p:nvSpPr>
        <p:spPr>
          <a:xfrm>
            <a:off x="20421600" y="13038929"/>
            <a:ext cx="23088600" cy="8294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Green Channel Image Network Flow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7EC1E529-EF90-4FAF-B2DB-AA94EEBF8E8B}"/>
              </a:ext>
            </a:extLst>
          </p:cNvPr>
          <p:cNvCxnSpPr>
            <a:cxnSpLocks/>
          </p:cNvCxnSpPr>
          <p:nvPr/>
        </p:nvCxnSpPr>
        <p:spPr>
          <a:xfrm flipV="1">
            <a:off x="20116800" y="13258800"/>
            <a:ext cx="0" cy="411480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81982AD-8AE1-4852-BED0-4211943DB825}"/>
              </a:ext>
            </a:extLst>
          </p:cNvPr>
          <p:cNvCxnSpPr>
            <a:cxnSpLocks/>
          </p:cNvCxnSpPr>
          <p:nvPr/>
        </p:nvCxnSpPr>
        <p:spPr>
          <a:xfrm flipV="1">
            <a:off x="12725400" y="6324600"/>
            <a:ext cx="0" cy="6400800"/>
          </a:xfrm>
          <a:prstGeom prst="line">
            <a:avLst/>
          </a:prstGeom>
          <a:ln w="7620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ectangle 33">
            <a:extLst>
              <a:ext uri="{FF2B5EF4-FFF2-40B4-BE49-F238E27FC236}">
                <a16:creationId xmlns:a16="http://schemas.microsoft.com/office/drawing/2014/main" id="{FEE99275-7ED4-4391-87EB-F649CBC23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809" y="7526655"/>
            <a:ext cx="5644802" cy="54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lvl="0" algn="just" defTabSz="2193925"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  <a:p>
            <a:pPr lvl="0" algn="just" defTabSz="2193925"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D7BDA-4578-460E-91D0-A582D7514118}"/>
              </a:ext>
            </a:extLst>
          </p:cNvPr>
          <p:cNvSpPr/>
          <p:nvPr/>
        </p:nvSpPr>
        <p:spPr>
          <a:xfrm>
            <a:off x="12920377" y="6895405"/>
            <a:ext cx="6586822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UKB Data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from United Kingdom Biobank (UKB)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UF-UKB Data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UF with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Remidio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FOP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UKB used for age-gender balanced images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493AEC5-7E02-A64E-847D-A7B6D7A39001}"/>
              </a:ext>
            </a:extLst>
          </p:cNvPr>
          <p:cNvSpPr/>
          <p:nvPr/>
        </p:nvSpPr>
        <p:spPr>
          <a:xfrm>
            <a:off x="29504653" y="18928135"/>
            <a:ext cx="14081747" cy="93871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indicate that the proposed machine learning classifies PD based on retina vasculature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shows that the key features are smaller blood vessels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classifiers can be applied to clinically available data and provide accurate predictions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methods further supports the idea that changes in brain physiology can be observed in the eye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single-color channels can improve performance.</a:t>
            </a:r>
          </a:p>
          <a:p>
            <a:pPr algn="just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Rectangle 33">
            <a:extLst>
              <a:ext uri="{FF2B5EF4-FFF2-40B4-BE49-F238E27FC236}">
                <a16:creationId xmlns:a16="http://schemas.microsoft.com/office/drawing/2014/main" id="{EE1A9408-6BF0-4840-9271-C76500A8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9830" y="30291758"/>
            <a:ext cx="11953854" cy="10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 | Saliency maps illustrating the regions of importance determined by the SVM</a:t>
            </a:r>
            <a:endParaRPr lang="en-US" sz="3200" kern="0" dirty="0">
              <a:solidFill>
                <a:prstClr val="black"/>
              </a:solidFill>
              <a:latin typeface="Arial" pitchFamily="-107" charset="0"/>
              <a:ea typeface="ＭＳ Ｐゴシック" pitchFamily="-107" charset="-128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13CAE2D-1825-422D-A8D1-046983801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57019"/>
              </p:ext>
            </p:extLst>
          </p:nvPr>
        </p:nvGraphicFramePr>
        <p:xfrm>
          <a:off x="19818228" y="7104534"/>
          <a:ext cx="9518772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6640">
                  <a:extLst>
                    <a:ext uri="{9D8B030D-6E8A-4147-A177-3AD203B41FA5}">
                      <a16:colId xmlns:a16="http://schemas.microsoft.com/office/drawing/2014/main" val="781275560"/>
                    </a:ext>
                  </a:extLst>
                </a:gridCol>
                <a:gridCol w="2912132">
                  <a:extLst>
                    <a:ext uri="{9D8B030D-6E8A-4147-A177-3AD203B41FA5}">
                      <a16:colId xmlns:a16="http://schemas.microsoft.com/office/drawing/2014/main" val="406493888"/>
                    </a:ext>
                  </a:extLst>
                </a:gridCol>
              </a:tblGrid>
              <a:tr h="257175">
                <a:tc gridSpan="2">
                  <a:txBody>
                    <a:bodyPr/>
                    <a:lstStyle/>
                    <a:p>
                      <a:r>
                        <a:rPr lang="en-US" sz="4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1 |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UKB Dataset Demographics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81725"/>
                  </a:ext>
                </a:extLst>
              </a:tr>
              <a:tr h="61531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368103"/>
                  </a:ext>
                </a:extLst>
              </a:tr>
              <a:tr h="439704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4003"/>
                  </a:ext>
                </a:extLst>
              </a:tr>
              <a:tr h="425368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 of 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896"/>
                  </a:ext>
                </a:extLst>
              </a:tr>
              <a:tr h="439704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02126"/>
                  </a:ext>
                </a:extLst>
              </a:tr>
              <a:tr h="439704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49314"/>
                  </a:ext>
                </a:extLst>
              </a:tr>
              <a:tr h="439704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634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514B887-38A0-42DC-8B0B-1768DCBF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58816"/>
              </p:ext>
            </p:extLst>
          </p:nvPr>
        </p:nvGraphicFramePr>
        <p:xfrm>
          <a:off x="29718000" y="7063045"/>
          <a:ext cx="13628164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891">
                  <a:extLst>
                    <a:ext uri="{9D8B030D-6E8A-4147-A177-3AD203B41FA5}">
                      <a16:colId xmlns:a16="http://schemas.microsoft.com/office/drawing/2014/main" val="781275560"/>
                    </a:ext>
                  </a:extLst>
                </a:gridCol>
                <a:gridCol w="2013243">
                  <a:extLst>
                    <a:ext uri="{9D8B030D-6E8A-4147-A177-3AD203B41FA5}">
                      <a16:colId xmlns:a16="http://schemas.microsoft.com/office/drawing/2014/main" val="406493888"/>
                    </a:ext>
                  </a:extLst>
                </a:gridCol>
                <a:gridCol w="1797539">
                  <a:extLst>
                    <a:ext uri="{9D8B030D-6E8A-4147-A177-3AD203B41FA5}">
                      <a16:colId xmlns:a16="http://schemas.microsoft.com/office/drawing/2014/main" val="3079215614"/>
                    </a:ext>
                  </a:extLst>
                </a:gridCol>
                <a:gridCol w="2647491">
                  <a:extLst>
                    <a:ext uri="{9D8B030D-6E8A-4147-A177-3AD203B41FA5}">
                      <a16:colId xmlns:a16="http://schemas.microsoft.com/office/drawing/2014/main" val="3464523935"/>
                    </a:ext>
                  </a:extLst>
                </a:gridCol>
              </a:tblGrid>
              <a:tr h="400844">
                <a:tc gridSpan="4">
                  <a:txBody>
                    <a:bodyPr/>
                    <a:lstStyle/>
                    <a:p>
                      <a:r>
                        <a:rPr lang="en-US" sz="4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2 | UF-UKB Dataset Demographics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81725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Demographic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4003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37.6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896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 of Age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937552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93999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649934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Images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3209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7EB29A99-EE92-4F35-8EFD-F20CD7FF4C6E}"/>
              </a:ext>
            </a:extLst>
          </p:cNvPr>
          <p:cNvGrpSpPr/>
          <p:nvPr/>
        </p:nvGrpSpPr>
        <p:grpSpPr>
          <a:xfrm>
            <a:off x="17502426" y="18568130"/>
            <a:ext cx="11758374" cy="12403012"/>
            <a:chOff x="357426" y="18669000"/>
            <a:chExt cx="11758374" cy="1240301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D1749E-1CDC-47DE-8F10-2882274095F1}"/>
                </a:ext>
              </a:extLst>
            </p:cNvPr>
            <p:cNvSpPr txBox="1"/>
            <p:nvPr/>
          </p:nvSpPr>
          <p:spPr>
            <a:xfrm>
              <a:off x="3877448" y="18690803"/>
              <a:ext cx="39711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Sigmoid SVM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4899BA6-29F1-4602-AA9C-59BD760523C7}"/>
                </a:ext>
              </a:extLst>
            </p:cNvPr>
            <p:cNvGrpSpPr/>
            <p:nvPr/>
          </p:nvGrpSpPr>
          <p:grpSpPr>
            <a:xfrm>
              <a:off x="357426" y="18669000"/>
              <a:ext cx="11758374" cy="12403012"/>
              <a:chOff x="357426" y="18669000"/>
              <a:chExt cx="11758374" cy="1240301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9CF232A-9028-4343-936B-8B36B9A87C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82610"/>
              <a:stretch/>
            </p:blipFill>
            <p:spPr>
              <a:xfrm>
                <a:off x="10261102" y="18973800"/>
                <a:ext cx="1854698" cy="11590905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918A26-32B4-419C-934D-110000B1ECC3}"/>
                  </a:ext>
                </a:extLst>
              </p:cNvPr>
              <p:cNvSpPr txBox="1"/>
              <p:nvPr/>
            </p:nvSpPr>
            <p:spPr>
              <a:xfrm>
                <a:off x="488908" y="21779711"/>
                <a:ext cx="1035092" cy="315784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UKB 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1B764A-F5D7-44B0-B147-17766E28640D}"/>
                  </a:ext>
                </a:extLst>
              </p:cNvPr>
              <p:cNvSpPr txBox="1"/>
              <p:nvPr/>
            </p:nvSpPr>
            <p:spPr>
              <a:xfrm>
                <a:off x="357426" y="19820728"/>
                <a:ext cx="861774" cy="14813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1775D3-80D7-4422-8CC9-D6A7455B07D2}"/>
                  </a:ext>
                </a:extLst>
              </p:cNvPr>
              <p:cNvSpPr txBox="1"/>
              <p:nvPr/>
            </p:nvSpPr>
            <p:spPr>
              <a:xfrm>
                <a:off x="433626" y="24825960"/>
                <a:ext cx="861774" cy="272709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UF-UKB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47A39E-0727-4B59-A480-7D879789D6FF}"/>
                  </a:ext>
                </a:extLst>
              </p:cNvPr>
              <p:cNvSpPr txBox="1"/>
              <p:nvPr/>
            </p:nvSpPr>
            <p:spPr>
              <a:xfrm>
                <a:off x="457200" y="27078265"/>
                <a:ext cx="1035092" cy="399374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UF-UKB 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20FACF-C851-490E-A6C6-60D57E506DFA}"/>
                  </a:ext>
                </a:extLst>
              </p:cNvPr>
              <p:cNvSpPr txBox="1"/>
              <p:nvPr/>
            </p:nvSpPr>
            <p:spPr>
              <a:xfrm>
                <a:off x="908543" y="18706822"/>
                <a:ext cx="32824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SVM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535ECE-A41A-40D7-9E3A-68265F318A3B}"/>
                  </a:ext>
                </a:extLst>
              </p:cNvPr>
              <p:cNvSpPr txBox="1"/>
              <p:nvPr/>
            </p:nvSpPr>
            <p:spPr>
              <a:xfrm>
                <a:off x="6929561" y="18669000"/>
                <a:ext cx="41194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RBF SVM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0C1C74C-F1A9-4166-9E12-D859CFCA9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76039"/>
              <a:stretch/>
            </p:blipFill>
            <p:spPr>
              <a:xfrm>
                <a:off x="1330717" y="18967704"/>
                <a:ext cx="2555483" cy="1159090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CA5259F-059C-4583-97A4-A7162F379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11" r="48028"/>
              <a:stretch/>
            </p:blipFill>
            <p:spPr>
              <a:xfrm>
                <a:off x="4454917" y="18979896"/>
                <a:ext cx="2555483" cy="1159090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3231F23-D767-4A7B-B78F-BDE0E8BDC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6213" r="18781"/>
              <a:stretch/>
            </p:blipFill>
            <p:spPr>
              <a:xfrm>
                <a:off x="7620002" y="18981991"/>
                <a:ext cx="2666998" cy="11590905"/>
              </a:xfrm>
              <a:prstGeom prst="rect">
                <a:avLst/>
              </a:prstGeom>
            </p:spPr>
          </p:pic>
        </p:grpSp>
      </p:grp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5A54698E-0CEC-44E6-A18D-DD128EE48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35983"/>
              </p:ext>
            </p:extLst>
          </p:nvPr>
        </p:nvGraphicFramePr>
        <p:xfrm>
          <a:off x="381000" y="18869079"/>
          <a:ext cx="16382893" cy="600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5163">
                  <a:extLst>
                    <a:ext uri="{9D8B030D-6E8A-4147-A177-3AD203B41FA5}">
                      <a16:colId xmlns:a16="http://schemas.microsoft.com/office/drawing/2014/main" val="781275560"/>
                    </a:ext>
                  </a:extLst>
                </a:gridCol>
                <a:gridCol w="3544254">
                  <a:extLst>
                    <a:ext uri="{9D8B030D-6E8A-4147-A177-3AD203B41FA5}">
                      <a16:colId xmlns:a16="http://schemas.microsoft.com/office/drawing/2014/main" val="406493888"/>
                    </a:ext>
                  </a:extLst>
                </a:gridCol>
                <a:gridCol w="3459867">
                  <a:extLst>
                    <a:ext uri="{9D8B030D-6E8A-4147-A177-3AD203B41FA5}">
                      <a16:colId xmlns:a16="http://schemas.microsoft.com/office/drawing/2014/main" val="3639859687"/>
                    </a:ext>
                  </a:extLst>
                </a:gridCol>
                <a:gridCol w="3643609">
                  <a:extLst>
                    <a:ext uri="{9D8B030D-6E8A-4147-A177-3AD203B41FA5}">
                      <a16:colId xmlns:a16="http://schemas.microsoft.com/office/drawing/2014/main" val="163210477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3 | Performances of networks trained on UKB and UKB-Green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8172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Specificity(%)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68525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 Linear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.698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2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 Sigmoid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.698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 RBF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5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UKB-Green Linear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4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UKB-Green Sigmoid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UKB-Green RBF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28594"/>
                  </a:ext>
                </a:extLst>
              </a:tr>
            </a:tbl>
          </a:graphicData>
        </a:graphic>
      </p:graphicFrame>
      <p:graphicFrame>
        <p:nvGraphicFramePr>
          <p:cNvPr id="46" name="Table 5">
            <a:extLst>
              <a:ext uri="{FF2B5EF4-FFF2-40B4-BE49-F238E27FC236}">
                <a16:creationId xmlns:a16="http://schemas.microsoft.com/office/drawing/2014/main" id="{4F85B519-BEB8-4FFB-B1ED-5728F4685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42017"/>
              </p:ext>
            </p:extLst>
          </p:nvPr>
        </p:nvGraphicFramePr>
        <p:xfrm>
          <a:off x="360514" y="25504988"/>
          <a:ext cx="16403486" cy="6118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118">
                  <a:extLst>
                    <a:ext uri="{9D8B030D-6E8A-4147-A177-3AD203B41FA5}">
                      <a16:colId xmlns:a16="http://schemas.microsoft.com/office/drawing/2014/main" val="781275560"/>
                    </a:ext>
                  </a:extLst>
                </a:gridCol>
                <a:gridCol w="3073051">
                  <a:extLst>
                    <a:ext uri="{9D8B030D-6E8A-4147-A177-3AD203B41FA5}">
                      <a16:colId xmlns:a16="http://schemas.microsoft.com/office/drawing/2014/main" val="406493888"/>
                    </a:ext>
                  </a:extLst>
                </a:gridCol>
                <a:gridCol w="3718240">
                  <a:extLst>
                    <a:ext uri="{9D8B030D-6E8A-4147-A177-3AD203B41FA5}">
                      <a16:colId xmlns:a16="http://schemas.microsoft.com/office/drawing/2014/main" val="3639859687"/>
                    </a:ext>
                  </a:extLst>
                </a:gridCol>
                <a:gridCol w="3732077">
                  <a:extLst>
                    <a:ext uri="{9D8B030D-6E8A-4147-A177-3AD203B41FA5}">
                      <a16:colId xmlns:a16="http://schemas.microsoft.com/office/drawing/2014/main" val="163210477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4 | Network performances from UF-UKB and UF-UKB-Green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81725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Specificity(%)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6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 Linear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 Sigmoid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 RBF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0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3200"/>
                        </a:lnSpc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UF-UKB-Green Linear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49314"/>
                  </a:ext>
                </a:extLst>
              </a:tr>
              <a:tr h="844972">
                <a:tc>
                  <a:txBody>
                    <a:bodyPr/>
                    <a:lstStyle/>
                    <a:p>
                      <a:pPr algn="l">
                        <a:lnSpc>
                          <a:spcPts val="3200"/>
                        </a:lnSpc>
                        <a:spcAft>
                          <a:spcPts val="600"/>
                        </a:spcAft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UF-UKB-Green Sigmoid</a:t>
                      </a:r>
                      <a:endParaRPr lang="en-US" sz="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3200"/>
                        </a:lnSpc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UF-UKB-Green RBF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2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8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499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Office Theme</vt:lpstr>
      <vt:lpstr>PowerPoint Presentation</vt:lpstr>
    </vt:vector>
  </TitlesOfParts>
  <Company>UF, COE,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Green,Sommer C</dc:creator>
  <cp:lastModifiedBy>Diaz,Maximillian T</cp:lastModifiedBy>
  <cp:revision>233</cp:revision>
  <dcterms:created xsi:type="dcterms:W3CDTF">2013-09-13T14:41:03Z</dcterms:created>
  <dcterms:modified xsi:type="dcterms:W3CDTF">2020-10-08T21:13:10Z</dcterms:modified>
</cp:coreProperties>
</file>