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0"/>
  </p:notesMasterIdLst>
  <p:sldIdLst>
    <p:sldId id="317" r:id="rId2"/>
    <p:sldId id="318" r:id="rId3"/>
    <p:sldId id="319" r:id="rId4"/>
    <p:sldId id="321" r:id="rId5"/>
    <p:sldId id="322" r:id="rId6"/>
    <p:sldId id="329" r:id="rId7"/>
    <p:sldId id="348" r:id="rId8"/>
    <p:sldId id="330" r:id="rId9"/>
    <p:sldId id="349" r:id="rId10"/>
    <p:sldId id="332" r:id="rId11"/>
    <p:sldId id="331" r:id="rId12"/>
    <p:sldId id="323" r:id="rId13"/>
    <p:sldId id="324" r:id="rId14"/>
    <p:sldId id="325" r:id="rId15"/>
    <p:sldId id="326" r:id="rId16"/>
    <p:sldId id="337" r:id="rId17"/>
    <p:sldId id="345" r:id="rId18"/>
    <p:sldId id="347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5496"/>
    <a:srgbClr val="F37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2" autoAdjust="0"/>
    <p:restoredTop sz="94660"/>
  </p:normalViewPr>
  <p:slideViewPr>
    <p:cSldViewPr snapToGrid="0">
      <p:cViewPr>
        <p:scale>
          <a:sx n="60" d="100"/>
          <a:sy n="60" d="100"/>
        </p:scale>
        <p:origin x="133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4C1F01-C70C-459F-8533-315B17A63D0E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731C0-0EB8-4767-ABA3-CDE645BC8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081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figure/Location-of-the-substantia-nigra-in-the-mesencephalon-transverse-view-The-SN-is_fig1_225242566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medlineplus.gov/ency/imagepages/19515.htm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dicalnewstoday.com/articles/326621#diagram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www.meddean.luc.edu/lumen/meded/neuro/neurovasc/navigation/ica.htm" TargetMode="External"/><Relationship Id="rId4" Type="http://schemas.openxmlformats.org/officeDocument/2006/relationships/hyperlink" Target="https://synapse.koreamed.org/ViewImage.php?Type=F&amp;aid=50902&amp;id=F1&amp;afn=161_NRP_11_5_381&amp;fn=nrp-11-381-g001_0161NRP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lmb.informatik.uni-freiburg.de/people/ronneber/u-net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towardsdatascience.com/support-vector-machine-simply-explained-fee28eba5496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ettervisionguide.com/diabetic-retinopathy-treatments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3731C0-0EB8-4767-ABA3-CDE645BC8BD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387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https://www.researchgate.net/figure/Location-of-the-substantia-nigra-in-the-mesencephalon-transverse-view-The-SN-is_fig1_225242566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4"/>
              </a:rPr>
              <a:t>https://medlineplus.gov/ency/imagepages/19515.htm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3731C0-0EB8-4767-ABA3-CDE645BC8BD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958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https://www.medicalnewstoday.com/articles/326621#diagram</a:t>
            </a:r>
            <a:endParaRPr lang="en-US" dirty="0"/>
          </a:p>
          <a:p>
            <a:r>
              <a:rPr lang="en-US" dirty="0">
                <a:hlinkClick r:id="rId4"/>
              </a:rPr>
              <a:t>https://synapse.koreamed.org/ViewImage.php?Type=F&amp;aid=50902&amp;id=F1&amp;afn=161_NRP_11_5_381&amp;fn=nrp-11-381-g001_0161NRP</a:t>
            </a:r>
            <a:endParaRPr lang="en-US" dirty="0"/>
          </a:p>
          <a:p>
            <a:r>
              <a:rPr lang="en-US" dirty="0">
                <a:hlinkClick r:id="rId5"/>
              </a:rPr>
              <a:t>http://www.meddean.luc.edu/lumen/meded/neuro/neurovasc/navigation/ica.htm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3731C0-0EB8-4767-ABA3-CDE645BC8BD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0348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https://lmb.informatik.uni-freiburg.de/people/ronneber/u-net/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3731C0-0EB8-4767-ABA3-CDE645BC8BD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2518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https://towardsdatascience.com/support-vector-machine-simply-explained-fee28eba5496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3731C0-0EB8-4767-ABA3-CDE645BC8BD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0015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https://www.bettervisionguide.com/diabetic-retinopathy-treatments/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3731C0-0EB8-4767-ABA3-CDE645BC8BD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08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57" y="0"/>
            <a:ext cx="9138285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098770" y="2234918"/>
            <a:ext cx="7858037" cy="1779041"/>
          </a:xfrm>
        </p:spPr>
        <p:txBody>
          <a:bodyPr/>
          <a:lstStyle>
            <a:lvl1pPr algn="l">
              <a:lnSpc>
                <a:spcPct val="8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br>
              <a:rPr lang="en-US" dirty="0"/>
            </a:br>
            <a:r>
              <a:rPr lang="en-US" dirty="0"/>
              <a:t>With Two Lines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098772" y="4127675"/>
            <a:ext cx="7858035" cy="774700"/>
          </a:xfrm>
        </p:spPr>
        <p:txBody>
          <a:bodyPr rtlCol="0">
            <a:noAutofit/>
          </a:bodyPr>
          <a:lstStyle>
            <a:lvl1pPr marL="0" indent="0" algn="l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ntona Book"/>
                <a:ea typeface="+mj-ea"/>
                <a:cs typeface="Gentona Book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Presentation Subtitle</a:t>
            </a:r>
          </a:p>
        </p:txBody>
      </p:sp>
    </p:spTree>
    <p:extLst>
      <p:ext uri="{BB962C8B-B14F-4D97-AF65-F5344CB8AC3E}">
        <p14:creationId xmlns:p14="http://schemas.microsoft.com/office/powerpoint/2010/main" val="4156992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786685" y="1498984"/>
            <a:ext cx="2170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dirty="0">
                <a:solidFill>
                  <a:schemeClr val="bg1"/>
                </a:solidFill>
                <a:latin typeface="Quadon Medium"/>
                <a:cs typeface="Quadon Medium"/>
              </a:rPr>
              <a:t>DEPARTMENT OR UNIT NAME.</a:t>
            </a:r>
            <a:r>
              <a:rPr lang="en-US" sz="1200" b="0" i="0" baseline="0" dirty="0">
                <a:solidFill>
                  <a:schemeClr val="bg1"/>
                </a:solidFill>
                <a:latin typeface="Quadon Medium"/>
                <a:cs typeface="Quadon Medium"/>
              </a:rPr>
              <a:t> DELETE FROM MASTER SLIDE IF N/A</a:t>
            </a:r>
            <a:endParaRPr lang="en-US" sz="1200" b="0" i="0" dirty="0">
              <a:solidFill>
                <a:schemeClr val="bg1"/>
              </a:solidFill>
              <a:latin typeface="Quadon Medium"/>
              <a:cs typeface="Quadon Medium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57" y="0"/>
            <a:ext cx="9138285" cy="6858000"/>
          </a:xfrm>
          <a:prstGeom prst="rect">
            <a:avLst/>
          </a:prstGeom>
        </p:spPr>
      </p:pic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098772" y="4753157"/>
            <a:ext cx="7858035" cy="774700"/>
          </a:xfrm>
        </p:spPr>
        <p:txBody>
          <a:bodyPr rtlCol="0">
            <a:noAutofit/>
          </a:bodyPr>
          <a:lstStyle>
            <a:lvl1pPr marL="0" indent="0" algn="l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ntona Book"/>
                <a:ea typeface="+mj-ea"/>
                <a:cs typeface="Gentona Book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Presentation Subtitle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918000" y="1597758"/>
            <a:ext cx="217048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0" i="0" dirty="0">
                <a:solidFill>
                  <a:schemeClr val="bg1"/>
                </a:solidFill>
                <a:latin typeface="Quadon Medium"/>
                <a:cs typeface="Quadon Medium"/>
              </a:rPr>
              <a:t>DEPARTMENT OR UNIT NAME.</a:t>
            </a:r>
            <a:r>
              <a:rPr lang="en-US" sz="1050" b="0" i="0" baseline="0" dirty="0">
                <a:solidFill>
                  <a:schemeClr val="bg1"/>
                </a:solidFill>
                <a:latin typeface="Quadon Medium"/>
                <a:cs typeface="Quadon Medium"/>
              </a:rPr>
              <a:t> DELETE FROM MASTER SLIDE IF N/A</a:t>
            </a:r>
            <a:endParaRPr lang="en-US" sz="1050" b="0" i="0" dirty="0">
              <a:solidFill>
                <a:schemeClr val="bg1"/>
              </a:solidFill>
              <a:latin typeface="Quadon Medium"/>
              <a:cs typeface="Quadon Medium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BCC156-2066-4858-868D-32AE35315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63556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5DEC4-3C05-4F42-AB40-6A3667221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50CE8BC-13A0-4669-86BF-04CB66D41DB4}"/>
              </a:ext>
            </a:extLst>
          </p:cNvPr>
          <p:cNvSpPr/>
          <p:nvPr userDrawn="1"/>
        </p:nvSpPr>
        <p:spPr>
          <a:xfrm>
            <a:off x="933450" y="409575"/>
            <a:ext cx="3638550" cy="123825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55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ADEA83F-915F-4033-A521-4136E7E654A4}"/>
              </a:ext>
            </a:extLst>
          </p:cNvPr>
          <p:cNvSpPr/>
          <p:nvPr userDrawn="1"/>
        </p:nvSpPr>
        <p:spPr>
          <a:xfrm>
            <a:off x="933450" y="409575"/>
            <a:ext cx="3638550" cy="123825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977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 bwMode="auto">
          <a:xfrm>
            <a:off x="327868" y="1191805"/>
            <a:ext cx="7556500" cy="111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idx="10"/>
          </p:nvPr>
        </p:nvSpPr>
        <p:spPr bwMode="auto">
          <a:xfrm>
            <a:off x="327868" y="2307816"/>
            <a:ext cx="7556500" cy="4098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2E58F7-8D1F-4F8C-95E4-3105903949E4}"/>
              </a:ext>
            </a:extLst>
          </p:cNvPr>
          <p:cNvSpPr/>
          <p:nvPr userDrawn="1"/>
        </p:nvSpPr>
        <p:spPr>
          <a:xfrm>
            <a:off x="933450" y="409575"/>
            <a:ext cx="3638550" cy="123825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987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half" idx="10"/>
          </p:nvPr>
        </p:nvSpPr>
        <p:spPr>
          <a:xfrm>
            <a:off x="327869" y="2000387"/>
            <a:ext cx="7556499" cy="774700"/>
          </a:xfrm>
        </p:spPr>
        <p:txBody>
          <a:bodyPr rtlCol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Gentona Book"/>
                <a:ea typeface="+mj-ea"/>
                <a:cs typeface="Gentona Book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 bwMode="auto">
          <a:xfrm>
            <a:off x="327868" y="1191805"/>
            <a:ext cx="7556500" cy="111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idx="11"/>
          </p:nvPr>
        </p:nvSpPr>
        <p:spPr bwMode="auto">
          <a:xfrm>
            <a:off x="327868" y="2775087"/>
            <a:ext cx="7556500" cy="3631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88667E-4D77-4D58-A0F4-F4C115F44E70}"/>
              </a:ext>
            </a:extLst>
          </p:cNvPr>
          <p:cNvSpPr/>
          <p:nvPr userDrawn="1"/>
        </p:nvSpPr>
        <p:spPr>
          <a:xfrm>
            <a:off x="933450" y="409575"/>
            <a:ext cx="3638550" cy="123825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189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7869" y="3445123"/>
            <a:ext cx="3657600" cy="3024335"/>
          </a:xfrm>
        </p:spPr>
        <p:txBody>
          <a:bodyPr>
            <a:normAutofit/>
          </a:bodyPr>
          <a:lstStyle>
            <a:lvl1pPr>
              <a:defRPr sz="1800">
                <a:latin typeface="Quadon Medium"/>
                <a:cs typeface="Quadon Medium"/>
              </a:defRPr>
            </a:lvl1pPr>
            <a:lvl2pPr>
              <a:defRPr sz="1800">
                <a:latin typeface="Quadon Medium"/>
                <a:cs typeface="Quadon Medium"/>
              </a:defRPr>
            </a:lvl2pPr>
            <a:lvl3pPr>
              <a:defRPr sz="1800">
                <a:latin typeface="Quadon Medium"/>
                <a:cs typeface="Quadon Medium"/>
              </a:defRPr>
            </a:lvl3pPr>
            <a:lvl4pPr>
              <a:defRPr sz="1800">
                <a:latin typeface="Quadon Medium"/>
                <a:cs typeface="Quadon Medium"/>
              </a:defRPr>
            </a:lvl4pPr>
            <a:lvl5pPr>
              <a:defRPr sz="1800">
                <a:latin typeface="Quadon Medium"/>
                <a:cs typeface="Quadon Medium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30206" y="3445123"/>
            <a:ext cx="3657600" cy="3024335"/>
          </a:xfrm>
        </p:spPr>
        <p:txBody>
          <a:bodyPr>
            <a:normAutofit/>
          </a:bodyPr>
          <a:lstStyle>
            <a:lvl1pPr>
              <a:defRPr sz="1800" b="0" i="0">
                <a:latin typeface="Quadon Medium"/>
                <a:cs typeface="Quadon Medium"/>
              </a:defRPr>
            </a:lvl1pPr>
            <a:lvl2pPr>
              <a:defRPr sz="1800">
                <a:latin typeface="Quadon Medium"/>
                <a:cs typeface="Quadon Medium"/>
              </a:defRPr>
            </a:lvl2pPr>
            <a:lvl3pPr>
              <a:defRPr sz="1800">
                <a:latin typeface="Quadon Medium"/>
                <a:cs typeface="Quadon Medium"/>
              </a:defRPr>
            </a:lvl3pPr>
            <a:lvl4pPr>
              <a:defRPr sz="1800">
                <a:latin typeface="Quadon Medium"/>
                <a:cs typeface="Quadon Medium"/>
              </a:defRPr>
            </a:lvl4pPr>
            <a:lvl5pPr>
              <a:defRPr sz="1800">
                <a:latin typeface="Quadon Medium"/>
                <a:cs typeface="Quadon Medium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7869" y="3068606"/>
            <a:ext cx="3657600" cy="322729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600" b="0">
                <a:solidFill>
                  <a:schemeClr val="bg1"/>
                </a:solidFill>
                <a:latin typeface="Gentona Book"/>
                <a:cs typeface="Gentona Book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0206" y="3068606"/>
            <a:ext cx="3657600" cy="322729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600" b="0">
                <a:solidFill>
                  <a:schemeClr val="bg1"/>
                </a:solidFill>
                <a:latin typeface="Gentona Book"/>
                <a:cs typeface="Gentona Book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0"/>
          </p:nvPr>
        </p:nvSpPr>
        <p:spPr>
          <a:xfrm>
            <a:off x="327869" y="2000387"/>
            <a:ext cx="7556499" cy="774700"/>
          </a:xfrm>
        </p:spPr>
        <p:txBody>
          <a:bodyPr rtlCol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Gentona Book"/>
                <a:ea typeface="+mj-ea"/>
                <a:cs typeface="Gentona Book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 bwMode="auto">
          <a:xfrm>
            <a:off x="327868" y="1191805"/>
            <a:ext cx="7556500" cy="111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D2A6FCC-CA6D-4CDF-B322-6350BCC0D359}"/>
              </a:ext>
            </a:extLst>
          </p:cNvPr>
          <p:cNvSpPr/>
          <p:nvPr userDrawn="1"/>
        </p:nvSpPr>
        <p:spPr>
          <a:xfrm>
            <a:off x="933450" y="409575"/>
            <a:ext cx="3638550" cy="123825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148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57" y="0"/>
            <a:ext cx="91382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955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3DCF3DF-0B9E-A341-BC2F-4341C5CAD8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b="89621"/>
          <a:stretch/>
        </p:blipFill>
        <p:spPr>
          <a:xfrm>
            <a:off x="0" y="0"/>
            <a:ext cx="9144000" cy="712269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27868" y="1191805"/>
            <a:ext cx="7556500" cy="111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27868" y="2297101"/>
            <a:ext cx="7556500" cy="414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9E730D-0AEF-2540-A134-665D88455EA3}"/>
              </a:ext>
            </a:extLst>
          </p:cNvPr>
          <p:cNvSpPr txBox="1"/>
          <p:nvPr userDrawn="1"/>
        </p:nvSpPr>
        <p:spPr>
          <a:xfrm>
            <a:off x="881370" y="351463"/>
            <a:ext cx="508974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0" dirty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rPr>
              <a:t>DEPARTMENT OR UNIT NAME</a:t>
            </a:r>
            <a:r>
              <a:rPr lang="en-US" sz="900" b="0" i="0" baseline="0" dirty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rPr>
              <a:t>. DELETE FROM MASTER SLIDE IF N/A</a:t>
            </a:r>
            <a:endParaRPr lang="en-US" sz="900" b="0" i="0" dirty="0">
              <a:solidFill>
                <a:schemeClr val="bg1"/>
              </a:solidFill>
              <a:latin typeface="Cambria" charset="0"/>
              <a:ea typeface="Cambria" charset="0"/>
              <a:cs typeface="Cambr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410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0" kern="1200">
          <a:solidFill>
            <a:schemeClr val="accent1"/>
          </a:solidFill>
          <a:latin typeface="Gentona Book"/>
          <a:ea typeface="MS PGothic" panose="020B0600070205080204" pitchFamily="34" charset="-128"/>
          <a:cs typeface="Gentona Book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Rockwell" charset="0"/>
          <a:ea typeface="MS PGothic" panose="020B0600070205080204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Rockwell" charset="0"/>
          <a:ea typeface="MS PGothic" panose="020B0600070205080204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Rockwell" charset="0"/>
          <a:ea typeface="MS PGothic" panose="020B0600070205080204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Rockwell" charset="0"/>
          <a:ea typeface="MS PGothic" panose="020B0600070205080204" pitchFamily="34" charset="-128"/>
          <a:cs typeface="MS PGothic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Rockwell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Rockwell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Rockwell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Rockwell" charset="0"/>
          <a:ea typeface="ＭＳ Ｐゴシック" charset="0"/>
          <a:cs typeface="ＭＳ Ｐゴシック" charset="0"/>
        </a:defRPr>
      </a:lvl9pPr>
    </p:titleStyle>
    <p:bodyStyle>
      <a:lvl1pPr marL="228600" indent="-228600" algn="l" rtl="0" eaLnBrk="0" fontAlgn="base" hangingPunct="0">
        <a:spcBef>
          <a:spcPts val="2000"/>
        </a:spcBef>
        <a:spcAft>
          <a:spcPct val="0"/>
        </a:spcAft>
        <a:buClr>
          <a:schemeClr val="accent3">
            <a:lumMod val="60000"/>
            <a:lumOff val="40000"/>
          </a:schemeClr>
        </a:buClr>
        <a:buSzPct val="75000"/>
        <a:buFont typeface="Wingdings" charset="2"/>
        <a:buChar char="n"/>
        <a:defRPr sz="2000" kern="1200">
          <a:solidFill>
            <a:schemeClr val="accent1"/>
          </a:solidFill>
          <a:latin typeface="Quadon Medium"/>
          <a:ea typeface="MS PGothic" panose="020B0600070205080204" pitchFamily="34" charset="-128"/>
          <a:cs typeface="Quadon Medium"/>
        </a:defRPr>
      </a:lvl1pPr>
      <a:lvl2pPr marL="457200" indent="-228600" algn="l" rtl="0" eaLnBrk="0" fontAlgn="base" hangingPunct="0">
        <a:spcBef>
          <a:spcPts val="600"/>
        </a:spcBef>
        <a:spcAft>
          <a:spcPct val="0"/>
        </a:spcAft>
        <a:buClr>
          <a:schemeClr val="accent3"/>
        </a:buClr>
        <a:buSzPct val="75000"/>
        <a:buFont typeface="Wingdings" charset="2"/>
        <a:buChar char="n"/>
        <a:defRPr kern="1200">
          <a:solidFill>
            <a:schemeClr val="accent1"/>
          </a:solidFill>
          <a:latin typeface="Quadon Medium"/>
          <a:ea typeface="MS PGothic" panose="020B0600070205080204" pitchFamily="34" charset="-128"/>
          <a:cs typeface="Quadon Medium"/>
        </a:defRPr>
      </a:lvl2pPr>
      <a:lvl3pPr marL="685800" indent="-228600" algn="l" rtl="0" eaLnBrk="0" fontAlgn="base" hangingPunct="0">
        <a:spcBef>
          <a:spcPts val="600"/>
        </a:spcBef>
        <a:spcAft>
          <a:spcPct val="0"/>
        </a:spcAft>
        <a:buClr>
          <a:schemeClr val="accent3">
            <a:lumMod val="60000"/>
            <a:lumOff val="40000"/>
          </a:schemeClr>
        </a:buClr>
        <a:buSzPct val="75000"/>
        <a:buFont typeface="Wingdings" charset="2"/>
        <a:buChar char="n"/>
        <a:defRPr kern="1200">
          <a:solidFill>
            <a:schemeClr val="accent1"/>
          </a:solidFill>
          <a:latin typeface="Quadon Medium"/>
          <a:ea typeface="MS PGothic" panose="020B0600070205080204" pitchFamily="34" charset="-128"/>
          <a:cs typeface="Quadon Medium"/>
        </a:defRPr>
      </a:lvl3pPr>
      <a:lvl4pPr marL="914400" indent="-228600" algn="l" rtl="0" eaLnBrk="0" fontAlgn="base" hangingPunct="0">
        <a:spcBef>
          <a:spcPts val="600"/>
        </a:spcBef>
        <a:spcAft>
          <a:spcPct val="0"/>
        </a:spcAft>
        <a:buClr>
          <a:schemeClr val="accent3"/>
        </a:buClr>
        <a:buSzPct val="75000"/>
        <a:buFont typeface="Wingdings" charset="2"/>
        <a:buChar char="n"/>
        <a:defRPr kern="1200">
          <a:solidFill>
            <a:schemeClr val="accent1"/>
          </a:solidFill>
          <a:latin typeface="Quadon Medium"/>
          <a:ea typeface="MS PGothic" panose="020B0600070205080204" pitchFamily="34" charset="-128"/>
          <a:cs typeface="Quadon Medium"/>
        </a:defRPr>
      </a:lvl4pPr>
      <a:lvl5pPr marL="1143000" indent="-228600" algn="l" rtl="0" eaLnBrk="0" fontAlgn="base" hangingPunct="0">
        <a:spcBef>
          <a:spcPts val="600"/>
        </a:spcBef>
        <a:spcAft>
          <a:spcPct val="0"/>
        </a:spcAft>
        <a:buClr>
          <a:schemeClr val="accent3">
            <a:lumMod val="60000"/>
            <a:lumOff val="40000"/>
          </a:schemeClr>
        </a:buClr>
        <a:buSzPct val="75000"/>
        <a:buFont typeface="Wingdings" charset="2"/>
        <a:buChar char="n"/>
        <a:defRPr kern="1200">
          <a:solidFill>
            <a:schemeClr val="accent1"/>
          </a:solidFill>
          <a:latin typeface="Quadon Medium"/>
          <a:ea typeface="MS PGothic" panose="020B0600070205080204" pitchFamily="34" charset="-128"/>
          <a:cs typeface="Quadon Medium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3AC9F-8588-46EC-B211-D7AA83F8E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Machine Learning for Parkinson’s Disease Diagnosis using Fundus Eye Images</a:t>
            </a:r>
            <a:br>
              <a:rPr lang="en-US" sz="4400" dirty="0"/>
            </a:br>
            <a:endParaRPr lang="en-US" sz="4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5F8686-D44D-4AFC-B861-4808831D01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9843" y="4013959"/>
            <a:ext cx="8036964" cy="774700"/>
          </a:xfrm>
        </p:spPr>
        <p:txBody>
          <a:bodyPr/>
          <a:lstStyle/>
          <a:p>
            <a:pPr algn="ctr"/>
            <a:r>
              <a:rPr lang="en-US" dirty="0"/>
              <a:t>Maximillian Diaz</a:t>
            </a:r>
            <a:r>
              <a:rPr lang="en-US" baseline="30000" dirty="0"/>
              <a:t>1</a:t>
            </a:r>
            <a:r>
              <a:rPr lang="en-US" dirty="0"/>
              <a:t>, </a:t>
            </a:r>
            <a:r>
              <a:rPr lang="en-US" dirty="0" err="1"/>
              <a:t>Jianqiao</a:t>
            </a:r>
            <a:r>
              <a:rPr lang="en-US" dirty="0"/>
              <a:t> Tian</a:t>
            </a:r>
            <a:r>
              <a:rPr lang="en-US" baseline="30000" dirty="0"/>
              <a:t>1</a:t>
            </a:r>
            <a:r>
              <a:rPr lang="en-US" dirty="0"/>
              <a:t>, Adolfo Ramirez-Zamora, MD</a:t>
            </a:r>
            <a:r>
              <a:rPr lang="en-US" baseline="30000" dirty="0"/>
              <a:t>2, </a:t>
            </a:r>
            <a:r>
              <a:rPr lang="en-US" dirty="0" err="1"/>
              <a:t>Ruogu</a:t>
            </a:r>
            <a:r>
              <a:rPr lang="en-US" dirty="0"/>
              <a:t> Fang, PhD</a:t>
            </a:r>
            <a:r>
              <a:rPr lang="en-US" baseline="30000" dirty="0"/>
              <a:t>1</a:t>
            </a:r>
            <a:r>
              <a:rPr lang="en-US" dirty="0"/>
              <a:t> </a:t>
            </a:r>
          </a:p>
          <a:p>
            <a:pPr algn="ctr">
              <a:spcBef>
                <a:spcPts val="0"/>
              </a:spcBef>
            </a:pPr>
            <a:r>
              <a:rPr lang="en-US" sz="1400" dirty="0"/>
              <a:t>1. J. Crayton Pruitt Family Department of Biomedical Engineering, University of Florida, Gainesville, FL</a:t>
            </a:r>
          </a:p>
          <a:p>
            <a:pPr algn="ctr">
              <a:spcBef>
                <a:spcPts val="0"/>
              </a:spcBef>
            </a:pPr>
            <a:r>
              <a:rPr lang="en-US" sz="1400" dirty="0"/>
              <a:t>2. Center for Movement Disorders and </a:t>
            </a:r>
            <a:r>
              <a:rPr lang="en-US" sz="1400" dirty="0" err="1"/>
              <a:t>Neurorestoration</a:t>
            </a:r>
            <a:r>
              <a:rPr lang="en-US" sz="1400" dirty="0"/>
              <a:t>, University of Florida, Gainesville, FL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599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B2110-951B-46B0-A791-A9759EC89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868" y="741940"/>
            <a:ext cx="7556500" cy="1116012"/>
          </a:xfrm>
        </p:spPr>
        <p:txBody>
          <a:bodyPr/>
          <a:lstStyle/>
          <a:p>
            <a:r>
              <a:rPr lang="en-US" dirty="0"/>
              <a:t>UK Biobank (UKB) Dataset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D98F95-E26A-4EFB-AF6F-D0F9E554396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27868" y="1379586"/>
            <a:ext cx="7556500" cy="4098827"/>
          </a:xfrm>
        </p:spPr>
        <p:txBody>
          <a:bodyPr/>
          <a:lstStyle/>
          <a:p>
            <a:r>
              <a:rPr lang="en-US" dirty="0"/>
              <a:t>UK Biobank it is not a disease specific database.</a:t>
            </a:r>
          </a:p>
          <a:p>
            <a:pPr lvl="1"/>
            <a:r>
              <a:rPr lang="en-US" dirty="0"/>
              <a:t>Data from 2,268 Parkinson’s patients </a:t>
            </a:r>
          </a:p>
          <a:p>
            <a:pPr lvl="1"/>
            <a:r>
              <a:rPr lang="en-US" dirty="0"/>
              <a:t>87,569 left fundus images and 88,255 right fundus images</a:t>
            </a:r>
          </a:p>
          <a:p>
            <a:pPr lvl="0"/>
            <a:r>
              <a:rPr lang="en-US" dirty="0"/>
              <a:t>Age and Gender matched PD  and CN images</a:t>
            </a:r>
          </a:p>
          <a:p>
            <a:pPr lvl="0"/>
            <a:r>
              <a:rPr lang="en-US" dirty="0"/>
              <a:t>Evenly split images between both eyes </a:t>
            </a: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E3A6C4BB-03EC-41CB-B365-B41492FDFD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5361965"/>
              </p:ext>
            </p:extLst>
          </p:nvPr>
        </p:nvGraphicFramePr>
        <p:xfrm>
          <a:off x="2794508" y="3602735"/>
          <a:ext cx="4279392" cy="26109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70171">
                  <a:extLst>
                    <a:ext uri="{9D8B030D-6E8A-4147-A177-3AD203B41FA5}">
                      <a16:colId xmlns:a16="http://schemas.microsoft.com/office/drawing/2014/main" val="781275560"/>
                    </a:ext>
                  </a:extLst>
                </a:gridCol>
                <a:gridCol w="1309221">
                  <a:extLst>
                    <a:ext uri="{9D8B030D-6E8A-4147-A177-3AD203B41FA5}">
                      <a16:colId xmlns:a16="http://schemas.microsoft.com/office/drawing/2014/main" val="406493888"/>
                    </a:ext>
                  </a:extLst>
                </a:gridCol>
              </a:tblGrid>
              <a:tr h="435165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Demographics for UKB Dataset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1281725"/>
                  </a:ext>
                </a:extLst>
              </a:tr>
              <a:tr h="435165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Mean Age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60.97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614003"/>
                  </a:ext>
                </a:extLst>
              </a:tr>
              <a:tr h="435165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Standard Deviation of Age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6.35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57896"/>
                  </a:ext>
                </a:extLst>
              </a:tr>
              <a:tr h="435165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CN Images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429743"/>
                  </a:ext>
                </a:extLst>
              </a:tr>
              <a:tr h="435165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PD Images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1628594"/>
                  </a:ext>
                </a:extLst>
              </a:tr>
              <a:tr h="435165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images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476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01556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27343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B88B4-900D-4983-BF97-9F4C4E73E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868" y="846074"/>
            <a:ext cx="7556500" cy="1116012"/>
          </a:xfrm>
        </p:spPr>
        <p:txBody>
          <a:bodyPr/>
          <a:lstStyle/>
          <a:p>
            <a:r>
              <a:rPr lang="en-US" dirty="0"/>
              <a:t>UF-UKB Dataset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D09261-AD56-4167-9B52-8B751BF9906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27868" y="1665336"/>
            <a:ext cx="8816132" cy="4098827"/>
          </a:xfrm>
        </p:spPr>
        <p:txBody>
          <a:bodyPr/>
          <a:lstStyle/>
          <a:p>
            <a:pPr lvl="0"/>
            <a:r>
              <a:rPr lang="en-US" dirty="0"/>
              <a:t>Images collected from PD patients at the University of Florida, </a:t>
            </a:r>
            <a:r>
              <a:rPr lang="en-US" dirty="0" err="1"/>
              <a:t>Fixel</a:t>
            </a:r>
            <a:r>
              <a:rPr lang="en-US" dirty="0"/>
              <a:t> Neurological Institute, Movement Disorders Center </a:t>
            </a:r>
          </a:p>
          <a:p>
            <a:pPr lvl="0"/>
            <a:r>
              <a:rPr lang="en-US" dirty="0"/>
              <a:t>Selected 72 PD images and 28 CN images from the UF data</a:t>
            </a:r>
          </a:p>
          <a:p>
            <a:pPr lvl="0"/>
            <a:r>
              <a:rPr lang="en-US" dirty="0"/>
              <a:t>44 CN images taken from the UKB. </a:t>
            </a: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1ABA1F6E-A6EA-4EAD-80E0-8539A7B12F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2678009"/>
              </p:ext>
            </p:extLst>
          </p:nvPr>
        </p:nvGraphicFramePr>
        <p:xfrm>
          <a:off x="485775" y="3505200"/>
          <a:ext cx="8039100" cy="30047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95625">
                  <a:extLst>
                    <a:ext uri="{9D8B030D-6E8A-4147-A177-3AD203B41FA5}">
                      <a16:colId xmlns:a16="http://schemas.microsoft.com/office/drawing/2014/main" val="781275560"/>
                    </a:ext>
                  </a:extLst>
                </a:gridCol>
                <a:gridCol w="1361058">
                  <a:extLst>
                    <a:ext uri="{9D8B030D-6E8A-4147-A177-3AD203B41FA5}">
                      <a16:colId xmlns:a16="http://schemas.microsoft.com/office/drawing/2014/main" val="406493888"/>
                    </a:ext>
                  </a:extLst>
                </a:gridCol>
                <a:gridCol w="1853589">
                  <a:extLst>
                    <a:ext uri="{9D8B030D-6E8A-4147-A177-3AD203B41FA5}">
                      <a16:colId xmlns:a16="http://schemas.microsoft.com/office/drawing/2014/main" val="3079215614"/>
                    </a:ext>
                  </a:extLst>
                </a:gridCol>
                <a:gridCol w="1728828">
                  <a:extLst>
                    <a:ext uri="{9D8B030D-6E8A-4147-A177-3AD203B41FA5}">
                      <a16:colId xmlns:a16="http://schemas.microsoft.com/office/drawing/2014/main" val="3464523935"/>
                    </a:ext>
                  </a:extLst>
                </a:gridCol>
              </a:tblGrid>
              <a:tr h="441224">
                <a:tc gridSpan="4"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Demographics  for UF-UKB Dataset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1281725"/>
                  </a:ext>
                </a:extLst>
              </a:tr>
              <a:tr h="412942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UF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UKB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614003"/>
                  </a:ext>
                </a:extLst>
              </a:tr>
              <a:tr h="412942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Mean Age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66.3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66.3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66.3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57896"/>
                  </a:ext>
                </a:extLst>
              </a:tr>
              <a:tr h="498858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Standard Deviation of Age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9.63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9.63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9.63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8937552"/>
                  </a:ext>
                </a:extLst>
              </a:tr>
              <a:tr h="412942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CN Images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3502126"/>
                  </a:ext>
                </a:extLst>
              </a:tr>
              <a:tr h="412942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PD Images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1249314"/>
                  </a:ext>
                </a:extLst>
              </a:tr>
              <a:tr h="412942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Images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23225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68652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9702B-3D01-4CD0-93DA-978DF7A89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UKB Results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7F7B32F-2C46-4BAB-AE52-F1B9AF2BE3BF}"/>
              </a:ext>
            </a:extLst>
          </p:cNvPr>
          <p:cNvCxnSpPr/>
          <p:nvPr/>
        </p:nvCxnSpPr>
        <p:spPr>
          <a:xfrm>
            <a:off x="523874" y="3217444"/>
            <a:ext cx="672257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3CD77E3-95AF-4ACE-A81C-3E216253C5EE}"/>
              </a:ext>
            </a:extLst>
          </p:cNvPr>
          <p:cNvCxnSpPr/>
          <p:nvPr/>
        </p:nvCxnSpPr>
        <p:spPr>
          <a:xfrm>
            <a:off x="523873" y="5198144"/>
            <a:ext cx="672257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F7D5787-81B6-4E53-95B4-B4D980AA0FA2}"/>
              </a:ext>
            </a:extLst>
          </p:cNvPr>
          <p:cNvCxnSpPr/>
          <p:nvPr/>
        </p:nvCxnSpPr>
        <p:spPr>
          <a:xfrm>
            <a:off x="523875" y="2604335"/>
            <a:ext cx="672257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B86C49B2-7B51-4595-9FE6-F48C1A492C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5006769"/>
              </p:ext>
            </p:extLst>
          </p:nvPr>
        </p:nvGraphicFramePr>
        <p:xfrm>
          <a:off x="1196132" y="1841316"/>
          <a:ext cx="7620000" cy="46412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98626427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885803733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986354434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025737234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448627325"/>
                    </a:ext>
                  </a:extLst>
                </a:gridCol>
              </a:tblGrid>
              <a:tr h="43499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Method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Accuracy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Sensitivity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Specificity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8376846"/>
                  </a:ext>
                </a:extLst>
              </a:tr>
              <a:tr h="679299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UKB </a:t>
                      </a:r>
                    </a:p>
                    <a:p>
                      <a:pPr algn="l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Linear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.698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1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.625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.771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.74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63666489"/>
                  </a:ext>
                </a:extLst>
              </a:tr>
              <a:tr h="679299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UKB </a:t>
                      </a:r>
                    </a:p>
                    <a:p>
                      <a:pPr algn="l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Sigmoid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.698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1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.646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.74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05440917"/>
                  </a:ext>
                </a:extLst>
              </a:tr>
              <a:tr h="679299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UKB </a:t>
                      </a:r>
                    </a:p>
                    <a:p>
                      <a:pPr algn="l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RBF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.635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1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.729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.541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.72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60819209"/>
                  </a:ext>
                </a:extLst>
              </a:tr>
              <a:tr h="679299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UKB-Green</a:t>
                      </a:r>
                    </a:p>
                    <a:p>
                      <a:pPr algn="l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Linear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.6875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.604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.771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.71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35215782"/>
                  </a:ext>
                </a:extLst>
              </a:tr>
              <a:tr h="679299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UKB-Green </a:t>
                      </a:r>
                    </a:p>
                    <a:p>
                      <a:pPr algn="l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Sigmoid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.719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.792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.646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.71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19533317"/>
                  </a:ext>
                </a:extLst>
              </a:tr>
              <a:tr h="679299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UKB-Green </a:t>
                      </a:r>
                    </a:p>
                    <a:p>
                      <a:pPr algn="l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RBF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.656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.6875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.625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.68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67608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20501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241DD-54DC-4918-9923-0BCC85F39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42" y="838993"/>
            <a:ext cx="7556500" cy="1116012"/>
          </a:xfrm>
        </p:spPr>
        <p:txBody>
          <a:bodyPr/>
          <a:lstStyle/>
          <a:p>
            <a:r>
              <a:rPr lang="en-US" dirty="0"/>
              <a:t>UF-UKB Results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3E71B03-2593-4003-89B8-B3FCB9531E82}"/>
              </a:ext>
            </a:extLst>
          </p:cNvPr>
          <p:cNvCxnSpPr/>
          <p:nvPr/>
        </p:nvCxnSpPr>
        <p:spPr>
          <a:xfrm>
            <a:off x="597319" y="4305802"/>
            <a:ext cx="672257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5128755-647B-4852-B326-4FD63D3EC394}"/>
              </a:ext>
            </a:extLst>
          </p:cNvPr>
          <p:cNvCxnSpPr/>
          <p:nvPr/>
        </p:nvCxnSpPr>
        <p:spPr>
          <a:xfrm>
            <a:off x="597320" y="2299535"/>
            <a:ext cx="672257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C16BD0DC-BBC8-4C97-BFF7-0857EDF827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3929790"/>
              </p:ext>
            </p:extLst>
          </p:nvPr>
        </p:nvGraphicFramePr>
        <p:xfrm>
          <a:off x="1269578" y="1572126"/>
          <a:ext cx="7502860" cy="52235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0572">
                  <a:extLst>
                    <a:ext uri="{9D8B030D-6E8A-4147-A177-3AD203B41FA5}">
                      <a16:colId xmlns:a16="http://schemas.microsoft.com/office/drawing/2014/main" val="3689258833"/>
                    </a:ext>
                  </a:extLst>
                </a:gridCol>
                <a:gridCol w="1500572">
                  <a:extLst>
                    <a:ext uri="{9D8B030D-6E8A-4147-A177-3AD203B41FA5}">
                      <a16:colId xmlns:a16="http://schemas.microsoft.com/office/drawing/2014/main" val="1172147954"/>
                    </a:ext>
                  </a:extLst>
                </a:gridCol>
                <a:gridCol w="1500572">
                  <a:extLst>
                    <a:ext uri="{9D8B030D-6E8A-4147-A177-3AD203B41FA5}">
                      <a16:colId xmlns:a16="http://schemas.microsoft.com/office/drawing/2014/main" val="1865482198"/>
                    </a:ext>
                  </a:extLst>
                </a:gridCol>
                <a:gridCol w="1500572">
                  <a:extLst>
                    <a:ext uri="{9D8B030D-6E8A-4147-A177-3AD203B41FA5}">
                      <a16:colId xmlns:a16="http://schemas.microsoft.com/office/drawing/2014/main" val="1724292295"/>
                    </a:ext>
                  </a:extLst>
                </a:gridCol>
                <a:gridCol w="1500572">
                  <a:extLst>
                    <a:ext uri="{9D8B030D-6E8A-4147-A177-3AD203B41FA5}">
                      <a16:colId xmlns:a16="http://schemas.microsoft.com/office/drawing/2014/main" val="403463016"/>
                    </a:ext>
                  </a:extLst>
                </a:gridCol>
              </a:tblGrid>
              <a:tr h="40774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Accuracy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Sensitivity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Specificity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85268863"/>
                  </a:ext>
                </a:extLst>
              </a:tr>
              <a:tr h="636754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UF-UKB </a:t>
                      </a:r>
                    </a:p>
                    <a:p>
                      <a:pPr algn="l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Linear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.821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.786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.857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.85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38812544"/>
                  </a:ext>
                </a:extLst>
              </a:tr>
              <a:tr h="636754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UF-UKB </a:t>
                      </a:r>
                    </a:p>
                    <a:p>
                      <a:pPr algn="l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Sigmoid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.786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.786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.786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.87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87892338"/>
                  </a:ext>
                </a:extLst>
              </a:tr>
              <a:tr h="636754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UF-UKB </a:t>
                      </a:r>
                    </a:p>
                    <a:p>
                      <a:pPr algn="l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RBF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.786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.786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.786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.82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05397177"/>
                  </a:ext>
                </a:extLst>
              </a:tr>
              <a:tr h="904861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UF-UKB-Green Linear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.857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.786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.929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.89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63622944"/>
                  </a:ext>
                </a:extLst>
              </a:tr>
              <a:tr h="904861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UF-UKB-Green Sigmoid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.821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.786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.857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.89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83001074"/>
                  </a:ext>
                </a:extLst>
              </a:tr>
              <a:tr h="636754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UF-UKB-Green RBF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.821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.786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.857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.90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77919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73513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41801-48DA-4BB7-BBEC-D39A3F99D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343" y="782230"/>
            <a:ext cx="7556500" cy="1116012"/>
          </a:xfrm>
        </p:spPr>
        <p:txBody>
          <a:bodyPr/>
          <a:lstStyle/>
          <a:p>
            <a:r>
              <a:rPr lang="en-US" dirty="0"/>
              <a:t>Saliency Map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30019717-CBC2-45FC-A8F1-B4FE7B18D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776" y="1283059"/>
            <a:ext cx="6494040" cy="562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1545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96D59-DC15-4E1B-A125-D58BFF96D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146F38-FD69-4B83-80F8-7FFE61CC9B2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27868" y="2307816"/>
            <a:ext cx="8816132" cy="4098827"/>
          </a:xfrm>
        </p:spPr>
        <p:txBody>
          <a:bodyPr/>
          <a:lstStyle/>
          <a:p>
            <a:pPr lvl="0"/>
            <a:r>
              <a:rPr lang="en-US" sz="2400" dirty="0"/>
              <a:t>Machine learning can classify Parkinson’s disease using eye images</a:t>
            </a:r>
          </a:p>
          <a:p>
            <a:pPr lvl="0"/>
            <a:r>
              <a:rPr lang="en-US" sz="2400" dirty="0"/>
              <a:t>The results indicate that the key features are smaller blood vessels</a:t>
            </a:r>
          </a:p>
          <a:p>
            <a:pPr lvl="0"/>
            <a:r>
              <a:rPr lang="en-US" sz="2400" dirty="0"/>
              <a:t>Machine learning can be applied to clinically available data</a:t>
            </a:r>
          </a:p>
          <a:p>
            <a:pPr lvl="0"/>
            <a:r>
              <a:rPr lang="en-US" sz="2400" dirty="0"/>
              <a:t>The proposed methods further support the idea that changes in brain physiology can be observed in the eye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5347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CE5CC-0619-4F27-A3B1-3096E3351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 and 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F75C2D-3262-4A55-8641-1071256B3A1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27868" y="2307816"/>
            <a:ext cx="8689132" cy="4098827"/>
          </a:xfrm>
        </p:spPr>
        <p:txBody>
          <a:bodyPr/>
          <a:lstStyle/>
          <a:p>
            <a:pPr lvl="0"/>
            <a:r>
              <a:rPr lang="en-US" sz="2400" dirty="0"/>
              <a:t>Currently cannot perform early diagnosis with retina vasculature</a:t>
            </a:r>
          </a:p>
          <a:p>
            <a:pPr lvl="1"/>
            <a:r>
              <a:rPr lang="en-US" sz="2000" dirty="0"/>
              <a:t>Development of a long-term study program which incorporates fundus images</a:t>
            </a:r>
          </a:p>
          <a:p>
            <a:pPr lvl="0"/>
            <a:r>
              <a:rPr lang="en-US" sz="2400" dirty="0"/>
              <a:t>Clinically collected database used in this work is still limited in size and demographics. </a:t>
            </a:r>
          </a:p>
          <a:p>
            <a:pPr lvl="1"/>
            <a:r>
              <a:rPr lang="en-US" sz="2000" dirty="0"/>
              <a:t>Continued development of a clinical dataset</a:t>
            </a:r>
          </a:p>
          <a:p>
            <a:pPr lvl="0"/>
            <a:r>
              <a:rPr lang="en-US" sz="2400" dirty="0"/>
              <a:t>Saliency maps cannot provide full details on the biomarkers that it is identifying. </a:t>
            </a:r>
          </a:p>
          <a:p>
            <a:pPr lvl="1"/>
            <a:r>
              <a:rPr lang="en-US" sz="2000" dirty="0"/>
              <a:t>Larger dataset to identify a correlation between regions of interest</a:t>
            </a:r>
          </a:p>
        </p:txBody>
      </p:sp>
    </p:spTree>
    <p:extLst>
      <p:ext uri="{BB962C8B-B14F-4D97-AF65-F5344CB8AC3E}">
        <p14:creationId xmlns:p14="http://schemas.microsoft.com/office/powerpoint/2010/main" val="35592899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CE5CC-0619-4F27-A3B1-3096E3351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790" y="721876"/>
            <a:ext cx="7556500" cy="1116012"/>
          </a:xfrm>
        </p:spPr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F75C2D-3262-4A55-8641-1071256B3A1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09789" y="5058844"/>
            <a:ext cx="2663515" cy="748516"/>
          </a:xfrm>
        </p:spPr>
        <p:txBody>
          <a:bodyPr/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en-US" sz="2400" dirty="0" err="1"/>
              <a:t>Ruogu</a:t>
            </a:r>
            <a:r>
              <a:rPr lang="en-US" sz="2400" dirty="0"/>
              <a:t> Fang, PhD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en-US" dirty="0"/>
              <a:t>Advisor</a:t>
            </a:r>
            <a:endParaRPr lang="en-US" sz="2000" dirty="0"/>
          </a:p>
          <a:p>
            <a:pPr marL="0" lvl="0" indent="0" algn="ctr">
              <a:buNone/>
            </a:pP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F57941-025D-4C1D-9BB5-AD2221C64C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93" r="24644"/>
          <a:stretch/>
        </p:blipFill>
        <p:spPr>
          <a:xfrm>
            <a:off x="3585764" y="1864469"/>
            <a:ext cx="2355123" cy="32034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6E7350-1DE7-4F62-9E79-5C78554B3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08" y="1856358"/>
            <a:ext cx="2678098" cy="32034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158BD4-FAEE-46BF-BA2A-5DFE8B4F3D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004"/>
          <a:stretch/>
        </p:blipFill>
        <p:spPr>
          <a:xfrm>
            <a:off x="6553346" y="1866991"/>
            <a:ext cx="2355122" cy="3179271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CD9A59E-0548-4A06-A114-2046E4110659}"/>
              </a:ext>
            </a:extLst>
          </p:cNvPr>
          <p:cNvSpPr txBox="1">
            <a:spLocks/>
          </p:cNvSpPr>
          <p:nvPr/>
        </p:nvSpPr>
        <p:spPr bwMode="auto">
          <a:xfrm>
            <a:off x="3439505" y="5058844"/>
            <a:ext cx="2501382" cy="748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ts val="2000"/>
              </a:spcBef>
              <a:spcAft>
                <a:spcPct val="0"/>
              </a:spcAft>
              <a:buClr>
                <a:schemeClr val="accent3">
                  <a:lumMod val="60000"/>
                  <a:lumOff val="40000"/>
                </a:schemeClr>
              </a:buClr>
              <a:buSzPct val="75000"/>
              <a:buFont typeface="Wingdings" charset="2"/>
              <a:buChar char="n"/>
              <a:defRPr sz="2000" kern="1200">
                <a:solidFill>
                  <a:schemeClr val="accent1"/>
                </a:solidFill>
                <a:latin typeface="Quadon Medium"/>
                <a:ea typeface="MS PGothic" panose="020B0600070205080204" pitchFamily="34" charset="-128"/>
                <a:cs typeface="Quadon Medium"/>
              </a:defRPr>
            </a:lvl1pPr>
            <a:lvl2pPr marL="4572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" charset="2"/>
              <a:buChar char="n"/>
              <a:defRPr kern="1200">
                <a:solidFill>
                  <a:schemeClr val="accent1"/>
                </a:solidFill>
                <a:latin typeface="Quadon Medium"/>
                <a:ea typeface="MS PGothic" panose="020B0600070205080204" pitchFamily="34" charset="-128"/>
                <a:cs typeface="Quadon Medium"/>
              </a:defRPr>
            </a:lvl2pPr>
            <a:lvl3pPr marL="6858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3">
                  <a:lumMod val="60000"/>
                  <a:lumOff val="40000"/>
                </a:schemeClr>
              </a:buClr>
              <a:buSzPct val="75000"/>
              <a:buFont typeface="Wingdings" charset="2"/>
              <a:buChar char="n"/>
              <a:defRPr kern="1200">
                <a:solidFill>
                  <a:schemeClr val="accent1"/>
                </a:solidFill>
                <a:latin typeface="Quadon Medium"/>
                <a:ea typeface="MS PGothic" panose="020B0600070205080204" pitchFamily="34" charset="-128"/>
                <a:cs typeface="Quadon Medium"/>
              </a:defRPr>
            </a:lvl3pPr>
            <a:lvl4pPr marL="9144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" charset="2"/>
              <a:buChar char="n"/>
              <a:defRPr kern="1200">
                <a:solidFill>
                  <a:schemeClr val="accent1"/>
                </a:solidFill>
                <a:latin typeface="Quadon Medium"/>
                <a:ea typeface="MS PGothic" panose="020B0600070205080204" pitchFamily="34" charset="-128"/>
                <a:cs typeface="Quadon Medium"/>
              </a:defRPr>
            </a:lvl4pPr>
            <a:lvl5pPr marL="11430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3">
                  <a:lumMod val="60000"/>
                  <a:lumOff val="40000"/>
                </a:schemeClr>
              </a:buClr>
              <a:buSzPct val="75000"/>
              <a:buFont typeface="Wingdings" charset="2"/>
              <a:buChar char="n"/>
              <a:defRPr kern="1200">
                <a:solidFill>
                  <a:schemeClr val="accent1"/>
                </a:solidFill>
                <a:latin typeface="Quadon Medium"/>
                <a:ea typeface="MS PGothic" panose="020B0600070205080204" pitchFamily="34" charset="-128"/>
                <a:cs typeface="Quadon Medium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en-US" sz="2400" dirty="0" err="1"/>
              <a:t>Jianqiao</a:t>
            </a:r>
            <a:r>
              <a:rPr lang="en-US" sz="2400" dirty="0"/>
              <a:t> Tian</a:t>
            </a:r>
          </a:p>
          <a:p>
            <a:pPr marL="0" indent="0" algn="ctr">
              <a:spcBef>
                <a:spcPts val="0"/>
              </a:spcBef>
              <a:buFont typeface="Wingdings" charset="2"/>
              <a:buNone/>
            </a:pPr>
            <a:r>
              <a:rPr lang="en-US" dirty="0"/>
              <a:t>Graduate Mentor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AF6AD2E-F9BA-41A3-9B65-23C1A31FA591}"/>
              </a:ext>
            </a:extLst>
          </p:cNvPr>
          <p:cNvSpPr txBox="1">
            <a:spLocks/>
          </p:cNvSpPr>
          <p:nvPr/>
        </p:nvSpPr>
        <p:spPr bwMode="auto">
          <a:xfrm>
            <a:off x="6208161" y="5067936"/>
            <a:ext cx="3045492" cy="748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ts val="2000"/>
              </a:spcBef>
              <a:spcAft>
                <a:spcPct val="0"/>
              </a:spcAft>
              <a:buClr>
                <a:schemeClr val="accent3">
                  <a:lumMod val="60000"/>
                  <a:lumOff val="40000"/>
                </a:schemeClr>
              </a:buClr>
              <a:buSzPct val="75000"/>
              <a:buFont typeface="Wingdings" charset="2"/>
              <a:buChar char="n"/>
              <a:defRPr sz="2000" kern="1200">
                <a:solidFill>
                  <a:schemeClr val="accent1"/>
                </a:solidFill>
                <a:latin typeface="Quadon Medium"/>
                <a:ea typeface="MS PGothic" panose="020B0600070205080204" pitchFamily="34" charset="-128"/>
                <a:cs typeface="Quadon Medium"/>
              </a:defRPr>
            </a:lvl1pPr>
            <a:lvl2pPr marL="4572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" charset="2"/>
              <a:buChar char="n"/>
              <a:defRPr kern="1200">
                <a:solidFill>
                  <a:schemeClr val="accent1"/>
                </a:solidFill>
                <a:latin typeface="Quadon Medium"/>
                <a:ea typeface="MS PGothic" panose="020B0600070205080204" pitchFamily="34" charset="-128"/>
                <a:cs typeface="Quadon Medium"/>
              </a:defRPr>
            </a:lvl2pPr>
            <a:lvl3pPr marL="6858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3">
                  <a:lumMod val="60000"/>
                  <a:lumOff val="40000"/>
                </a:schemeClr>
              </a:buClr>
              <a:buSzPct val="75000"/>
              <a:buFont typeface="Wingdings" charset="2"/>
              <a:buChar char="n"/>
              <a:defRPr kern="1200">
                <a:solidFill>
                  <a:schemeClr val="accent1"/>
                </a:solidFill>
                <a:latin typeface="Quadon Medium"/>
                <a:ea typeface="MS PGothic" panose="020B0600070205080204" pitchFamily="34" charset="-128"/>
                <a:cs typeface="Quadon Medium"/>
              </a:defRPr>
            </a:lvl3pPr>
            <a:lvl4pPr marL="9144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" charset="2"/>
              <a:buChar char="n"/>
              <a:defRPr kern="1200">
                <a:solidFill>
                  <a:schemeClr val="accent1"/>
                </a:solidFill>
                <a:latin typeface="Quadon Medium"/>
                <a:ea typeface="MS PGothic" panose="020B0600070205080204" pitchFamily="34" charset="-128"/>
                <a:cs typeface="Quadon Medium"/>
              </a:defRPr>
            </a:lvl4pPr>
            <a:lvl5pPr marL="11430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3">
                  <a:lumMod val="60000"/>
                  <a:lumOff val="40000"/>
                </a:schemeClr>
              </a:buClr>
              <a:buSzPct val="75000"/>
              <a:buFont typeface="Wingdings" charset="2"/>
              <a:buChar char="n"/>
              <a:defRPr kern="1200">
                <a:solidFill>
                  <a:schemeClr val="accent1"/>
                </a:solidFill>
                <a:latin typeface="Quadon Medium"/>
                <a:ea typeface="MS PGothic" panose="020B0600070205080204" pitchFamily="34" charset="-128"/>
                <a:cs typeface="Quadon Medium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en-US" sz="2400" dirty="0" err="1"/>
              <a:t>Adolofo</a:t>
            </a:r>
            <a:r>
              <a:rPr lang="en-US" sz="2400" dirty="0"/>
              <a:t> Ramirez, MD </a:t>
            </a:r>
            <a:r>
              <a:rPr lang="en-US" dirty="0"/>
              <a:t>Clinical Collaborator</a:t>
            </a:r>
          </a:p>
        </p:txBody>
      </p:sp>
    </p:spTree>
    <p:extLst>
      <p:ext uri="{BB962C8B-B14F-4D97-AF65-F5344CB8AC3E}">
        <p14:creationId xmlns:p14="http://schemas.microsoft.com/office/powerpoint/2010/main" val="42445475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C6A73-C036-49A4-8F50-8F16657A2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062" y="694740"/>
            <a:ext cx="7556500" cy="1116012"/>
          </a:xfrm>
        </p:spPr>
        <p:txBody>
          <a:bodyPr/>
          <a:lstStyle/>
          <a:p>
            <a:r>
              <a:rPr lang="en-US" dirty="0"/>
              <a:t>Sensitivity and Specificity</a:t>
            </a:r>
          </a:p>
        </p:txBody>
      </p:sp>
      <p:pic>
        <p:nvPicPr>
          <p:cNvPr id="1026" name="Picture 2" descr="How to remember the relationships between sensitivity, specificity ...">
            <a:extLst>
              <a:ext uri="{FF2B5EF4-FFF2-40B4-BE49-F238E27FC236}">
                <a16:creationId xmlns:a16="http://schemas.microsoft.com/office/drawing/2014/main" id="{465AC90B-D83E-493A-8F97-AFD8EA1BA6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5" r="25742" b="15931"/>
          <a:stretch/>
        </p:blipFill>
        <p:spPr bwMode="auto">
          <a:xfrm>
            <a:off x="590505" y="1368964"/>
            <a:ext cx="6867613" cy="506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3656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8D687-2454-412C-9958-9D1823732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867" y="772705"/>
            <a:ext cx="7556500" cy="1116012"/>
          </a:xfrm>
        </p:spPr>
        <p:txBody>
          <a:bodyPr/>
          <a:lstStyle/>
          <a:p>
            <a:r>
              <a:rPr lang="en-US" dirty="0"/>
              <a:t>What is Parkinson’s Disease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EE49BA-5F30-4050-9C74-AA9AA3DA38E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27867" y="1983108"/>
            <a:ext cx="8673259" cy="2588034"/>
          </a:xfrm>
        </p:spPr>
        <p:txBody>
          <a:bodyPr/>
          <a:lstStyle/>
          <a:p>
            <a:r>
              <a:rPr lang="en-US" dirty="0"/>
              <a:t>Parkinson’s Disease (PD) is pathologically defined by the loss of dopaminergic neurons in the substantia </a:t>
            </a:r>
            <a:r>
              <a:rPr lang="en-US" dirty="0" err="1"/>
              <a:t>nigra</a:t>
            </a:r>
            <a:r>
              <a:rPr lang="en-US" dirty="0"/>
              <a:t> [1]. </a:t>
            </a:r>
          </a:p>
          <a:p>
            <a:r>
              <a:rPr lang="en-US" dirty="0"/>
              <a:t>Clinical standard for diagnosing PD is the presence of tremors and muscle stiffness and slowness</a:t>
            </a:r>
          </a:p>
          <a:p>
            <a:pPr lvl="1"/>
            <a:r>
              <a:rPr lang="en-US" dirty="0"/>
              <a:t>Symptoms develop after prolonged progression with significant injury to dopamine brain neurons</a:t>
            </a:r>
          </a:p>
          <a:p>
            <a:r>
              <a:rPr lang="en-US" dirty="0"/>
              <a:t>Current research is focusing on identifying diagnosis with nonmotor symptoms</a:t>
            </a:r>
          </a:p>
          <a:p>
            <a:pPr lvl="1"/>
            <a:r>
              <a:rPr lang="en-US" dirty="0"/>
              <a:t>Cardiac arrhythmias, sleep disorders, constipation, vocals, and gait [3].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1604625-5BAE-4369-9154-7B100B7D8458}"/>
              </a:ext>
            </a:extLst>
          </p:cNvPr>
          <p:cNvSpPr txBox="1">
            <a:spLocks/>
          </p:cNvSpPr>
          <p:nvPr/>
        </p:nvSpPr>
        <p:spPr bwMode="auto">
          <a:xfrm>
            <a:off x="142874" y="6308316"/>
            <a:ext cx="9001126" cy="921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ts val="2000"/>
              </a:spcBef>
              <a:spcAft>
                <a:spcPct val="0"/>
              </a:spcAft>
              <a:buClr>
                <a:schemeClr val="accent3">
                  <a:lumMod val="60000"/>
                  <a:lumOff val="40000"/>
                </a:schemeClr>
              </a:buClr>
              <a:buSzPct val="75000"/>
              <a:buFont typeface="Wingdings" charset="2"/>
              <a:buChar char="n"/>
              <a:defRPr sz="2000" kern="1200">
                <a:solidFill>
                  <a:schemeClr val="accent1"/>
                </a:solidFill>
                <a:latin typeface="Quadon Medium"/>
                <a:ea typeface="MS PGothic" panose="020B0600070205080204" pitchFamily="34" charset="-128"/>
                <a:cs typeface="Quadon Medium"/>
              </a:defRPr>
            </a:lvl1pPr>
            <a:lvl2pPr marL="4572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" charset="2"/>
              <a:buChar char="n"/>
              <a:defRPr kern="1200">
                <a:solidFill>
                  <a:schemeClr val="accent1"/>
                </a:solidFill>
                <a:latin typeface="Quadon Medium"/>
                <a:ea typeface="MS PGothic" panose="020B0600070205080204" pitchFamily="34" charset="-128"/>
                <a:cs typeface="Quadon Medium"/>
              </a:defRPr>
            </a:lvl2pPr>
            <a:lvl3pPr marL="6858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3">
                  <a:lumMod val="60000"/>
                  <a:lumOff val="40000"/>
                </a:schemeClr>
              </a:buClr>
              <a:buSzPct val="75000"/>
              <a:buFont typeface="Wingdings" charset="2"/>
              <a:buChar char="n"/>
              <a:defRPr kern="1200">
                <a:solidFill>
                  <a:schemeClr val="accent1"/>
                </a:solidFill>
                <a:latin typeface="Quadon Medium"/>
                <a:ea typeface="MS PGothic" panose="020B0600070205080204" pitchFamily="34" charset="-128"/>
                <a:cs typeface="Quadon Medium"/>
              </a:defRPr>
            </a:lvl3pPr>
            <a:lvl4pPr marL="9144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" charset="2"/>
              <a:buChar char="n"/>
              <a:defRPr kern="1200">
                <a:solidFill>
                  <a:schemeClr val="accent1"/>
                </a:solidFill>
                <a:latin typeface="Quadon Medium"/>
                <a:ea typeface="MS PGothic" panose="020B0600070205080204" pitchFamily="34" charset="-128"/>
                <a:cs typeface="Quadon Medium"/>
              </a:defRPr>
            </a:lvl4pPr>
            <a:lvl5pPr marL="11430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3">
                  <a:lumMod val="60000"/>
                  <a:lumOff val="40000"/>
                </a:schemeClr>
              </a:buClr>
              <a:buSzPct val="75000"/>
              <a:buFont typeface="Wingdings" charset="2"/>
              <a:buChar char="n"/>
              <a:defRPr kern="1200">
                <a:solidFill>
                  <a:schemeClr val="accent1"/>
                </a:solidFill>
                <a:latin typeface="Quadon Medium"/>
                <a:ea typeface="MS PGothic" panose="020B0600070205080204" pitchFamily="34" charset="-128"/>
                <a:cs typeface="Quadon Medium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050" dirty="0"/>
              <a:t>[1] L. M. de Lau and M. M. </a:t>
            </a:r>
            <a:r>
              <a:rPr lang="en-US" sz="1050" dirty="0" err="1"/>
              <a:t>Breteler</a:t>
            </a:r>
            <a:r>
              <a:rPr lang="en-US" sz="1050" dirty="0"/>
              <a:t>, "Epidemiology of Parkinson's disease," </a:t>
            </a:r>
            <a:r>
              <a:rPr lang="en-US" sz="1050" i="1" dirty="0"/>
              <a:t>The Lancet Neurology</a:t>
            </a:r>
            <a:r>
              <a:rPr lang="en-US" sz="1050" dirty="0"/>
              <a:t>, June 2006.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050" dirty="0"/>
              <a:t>[2] S. </a:t>
            </a:r>
            <a:r>
              <a:rPr lang="en-US" sz="1050" dirty="0" err="1"/>
              <a:t>Sveinbjornsdottir</a:t>
            </a:r>
            <a:r>
              <a:rPr lang="en-US" sz="1050" dirty="0"/>
              <a:t>, "The clinical symptoms of Parkinson's disease," </a:t>
            </a:r>
            <a:r>
              <a:rPr lang="en-US" sz="1050" i="1" dirty="0"/>
              <a:t>Journal of Neurochemistry</a:t>
            </a:r>
            <a:r>
              <a:rPr lang="en-US" sz="1050" dirty="0"/>
              <a:t>, July 2016.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050" dirty="0"/>
              <a:t>[3] K. R. Chaudhuri, D. G. Healy and A. H. </a:t>
            </a:r>
            <a:r>
              <a:rPr lang="en-US" sz="1050" dirty="0" err="1"/>
              <a:t>Schapira</a:t>
            </a:r>
            <a:r>
              <a:rPr lang="en-US" sz="1050" dirty="0"/>
              <a:t>, "Non-motor symptoms of Parkinson's disease: diagnosis and management," </a:t>
            </a:r>
            <a:r>
              <a:rPr lang="en-US" sz="1050" i="1" dirty="0"/>
              <a:t>The Lancet Neurology, </a:t>
            </a:r>
            <a:r>
              <a:rPr lang="en-US" sz="1050" dirty="0"/>
              <a:t>Mar. 2006.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4698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CAA60-EC01-4F1F-A73C-259A39D9C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868" y="774579"/>
            <a:ext cx="7556500" cy="1116012"/>
          </a:xfrm>
        </p:spPr>
        <p:txBody>
          <a:bodyPr/>
          <a:lstStyle/>
          <a:p>
            <a:r>
              <a:rPr lang="en-US" dirty="0"/>
              <a:t>The Eye and the Brain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270F48-EBFD-495E-8F9E-C2DAD8A84BC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27868" y="1496018"/>
            <a:ext cx="8701832" cy="2193669"/>
          </a:xfrm>
        </p:spPr>
        <p:txBody>
          <a:bodyPr/>
          <a:lstStyle/>
          <a:p>
            <a:r>
              <a:rPr lang="en-US" dirty="0"/>
              <a:t>The optic nerves send signals from the eye to the brain, and are the only two major nerves that can be seen without cutting someone open [4]</a:t>
            </a:r>
          </a:p>
          <a:p>
            <a:r>
              <a:rPr lang="en-US" dirty="0"/>
              <a:t>Lack of dopamine in the eyes leads to a thinning of eyes layers which can be seen with Optical coherence tomography (OCT) imaging [5]. </a:t>
            </a:r>
          </a:p>
          <a:p>
            <a:r>
              <a:rPr lang="en-US" dirty="0"/>
              <a:t>The small blood vessels in the eye shrink with PD progression [6]. </a:t>
            </a:r>
          </a:p>
          <a:p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8213D9E-518B-4565-95C8-A2EDFF4A48B4}"/>
              </a:ext>
            </a:extLst>
          </p:cNvPr>
          <p:cNvSpPr txBox="1">
            <a:spLocks/>
          </p:cNvSpPr>
          <p:nvPr/>
        </p:nvSpPr>
        <p:spPr bwMode="auto">
          <a:xfrm>
            <a:off x="221084" y="6098686"/>
            <a:ext cx="8922916" cy="814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ts val="2000"/>
              </a:spcBef>
              <a:spcAft>
                <a:spcPct val="0"/>
              </a:spcAft>
              <a:buClr>
                <a:schemeClr val="accent3">
                  <a:lumMod val="60000"/>
                  <a:lumOff val="40000"/>
                </a:schemeClr>
              </a:buClr>
              <a:buSzPct val="75000"/>
              <a:buFont typeface="Wingdings" charset="2"/>
              <a:buChar char="n"/>
              <a:defRPr sz="2000" kern="1200">
                <a:solidFill>
                  <a:schemeClr val="accent1"/>
                </a:solidFill>
                <a:latin typeface="Quadon Medium"/>
                <a:ea typeface="MS PGothic" panose="020B0600070205080204" pitchFamily="34" charset="-128"/>
                <a:cs typeface="Quadon Medium"/>
              </a:defRPr>
            </a:lvl1pPr>
            <a:lvl2pPr marL="4572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" charset="2"/>
              <a:buChar char="n"/>
              <a:defRPr kern="1200">
                <a:solidFill>
                  <a:schemeClr val="accent1"/>
                </a:solidFill>
                <a:latin typeface="Quadon Medium"/>
                <a:ea typeface="MS PGothic" panose="020B0600070205080204" pitchFamily="34" charset="-128"/>
                <a:cs typeface="Quadon Medium"/>
              </a:defRPr>
            </a:lvl2pPr>
            <a:lvl3pPr marL="6858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3">
                  <a:lumMod val="60000"/>
                  <a:lumOff val="40000"/>
                </a:schemeClr>
              </a:buClr>
              <a:buSzPct val="75000"/>
              <a:buFont typeface="Wingdings" charset="2"/>
              <a:buChar char="n"/>
              <a:defRPr kern="1200">
                <a:solidFill>
                  <a:schemeClr val="accent1"/>
                </a:solidFill>
                <a:latin typeface="Quadon Medium"/>
                <a:ea typeface="MS PGothic" panose="020B0600070205080204" pitchFamily="34" charset="-128"/>
                <a:cs typeface="Quadon Medium"/>
              </a:defRPr>
            </a:lvl3pPr>
            <a:lvl4pPr marL="9144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" charset="2"/>
              <a:buChar char="n"/>
              <a:defRPr kern="1200">
                <a:solidFill>
                  <a:schemeClr val="accent1"/>
                </a:solidFill>
                <a:latin typeface="Quadon Medium"/>
                <a:ea typeface="MS PGothic" panose="020B0600070205080204" pitchFamily="34" charset="-128"/>
                <a:cs typeface="Quadon Medium"/>
              </a:defRPr>
            </a:lvl4pPr>
            <a:lvl5pPr marL="11430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3">
                  <a:lumMod val="60000"/>
                  <a:lumOff val="40000"/>
                </a:schemeClr>
              </a:buClr>
              <a:buSzPct val="75000"/>
              <a:buFont typeface="Wingdings" charset="2"/>
              <a:buChar char="n"/>
              <a:defRPr kern="1200">
                <a:solidFill>
                  <a:schemeClr val="accent1"/>
                </a:solidFill>
                <a:latin typeface="Quadon Medium"/>
                <a:ea typeface="MS PGothic" panose="020B0600070205080204" pitchFamily="34" charset="-128"/>
                <a:cs typeface="Quadon Medium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[</a:t>
            </a:r>
            <a:r>
              <a:rPr lang="en-US" sz="1050" dirty="0"/>
              <a:t>4] D. Das et. al, "Optic nerve anatomy for future human biometric," </a:t>
            </a:r>
            <a:r>
              <a:rPr lang="en-US" sz="1050" i="1" dirty="0"/>
              <a:t>Advances in Ophthalmology &amp; Visual System</a:t>
            </a:r>
            <a:r>
              <a:rPr lang="en-US" sz="1050" dirty="0"/>
              <a:t>, Mar. 2018.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050" dirty="0"/>
              <a:t>[5] E. Garcia-Martin et. al, "Distribution of Retinal Layer Atrophy in Patients With Parkinson Disease and Association With Disease Severity and Duration," </a:t>
            </a:r>
            <a:r>
              <a:rPr lang="en-US" sz="1050" i="1" dirty="0"/>
              <a:t>American Journal of Ophthalmology, </a:t>
            </a:r>
            <a:r>
              <a:rPr lang="en-US" sz="1050" dirty="0"/>
              <a:t>Feb. 2014.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050" dirty="0"/>
              <a:t>[6] W. R. </a:t>
            </a:r>
            <a:r>
              <a:rPr lang="en-US" sz="1050" dirty="0" err="1"/>
              <a:t>Kwapong</a:t>
            </a:r>
            <a:r>
              <a:rPr lang="en-US" sz="1050" dirty="0"/>
              <a:t> et. al, "Retinal Microvascular Impairment in the Early Stages of Parkinson's Disease," Investigative Ophthalmology &amp; Visual Science, Aug. 2018.</a:t>
            </a:r>
            <a:endParaRPr lang="en-US" dirty="0"/>
          </a:p>
        </p:txBody>
      </p:sp>
      <p:pic>
        <p:nvPicPr>
          <p:cNvPr id="1026" name="Picture 2" descr="Visual system - Wikipedia">
            <a:extLst>
              <a:ext uri="{FF2B5EF4-FFF2-40B4-BE49-F238E27FC236}">
                <a16:creationId xmlns:a16="http://schemas.microsoft.com/office/drawing/2014/main" id="{A93151D6-DFDF-48DE-92E1-63D7CC48D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854" y="3536738"/>
            <a:ext cx="3255264" cy="243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F435E02-6ACA-4A9C-9821-24C4ED16AF14}"/>
              </a:ext>
            </a:extLst>
          </p:cNvPr>
          <p:cNvSpPr txBox="1">
            <a:spLocks/>
          </p:cNvSpPr>
          <p:nvPr/>
        </p:nvSpPr>
        <p:spPr bwMode="auto">
          <a:xfrm>
            <a:off x="1056407" y="5796652"/>
            <a:ext cx="3073634" cy="27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ts val="2000"/>
              </a:spcBef>
              <a:spcAft>
                <a:spcPct val="0"/>
              </a:spcAft>
              <a:buClr>
                <a:schemeClr val="accent3">
                  <a:lumMod val="60000"/>
                  <a:lumOff val="40000"/>
                </a:schemeClr>
              </a:buClr>
              <a:buSzPct val="75000"/>
              <a:buFont typeface="Wingdings" charset="2"/>
              <a:buChar char="n"/>
              <a:defRPr sz="2000" kern="1200">
                <a:solidFill>
                  <a:schemeClr val="accent1"/>
                </a:solidFill>
                <a:latin typeface="Quadon Medium"/>
                <a:ea typeface="MS PGothic" panose="020B0600070205080204" pitchFamily="34" charset="-128"/>
                <a:cs typeface="Quadon Medium"/>
              </a:defRPr>
            </a:lvl1pPr>
            <a:lvl2pPr marL="4572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" charset="2"/>
              <a:buChar char="n"/>
              <a:defRPr kern="1200">
                <a:solidFill>
                  <a:schemeClr val="accent1"/>
                </a:solidFill>
                <a:latin typeface="Quadon Medium"/>
                <a:ea typeface="MS PGothic" panose="020B0600070205080204" pitchFamily="34" charset="-128"/>
                <a:cs typeface="Quadon Medium"/>
              </a:defRPr>
            </a:lvl2pPr>
            <a:lvl3pPr marL="6858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3">
                  <a:lumMod val="60000"/>
                  <a:lumOff val="40000"/>
                </a:schemeClr>
              </a:buClr>
              <a:buSzPct val="75000"/>
              <a:buFont typeface="Wingdings" charset="2"/>
              <a:buChar char="n"/>
              <a:defRPr kern="1200">
                <a:solidFill>
                  <a:schemeClr val="accent1"/>
                </a:solidFill>
                <a:latin typeface="Quadon Medium"/>
                <a:ea typeface="MS PGothic" panose="020B0600070205080204" pitchFamily="34" charset="-128"/>
                <a:cs typeface="Quadon Medium"/>
              </a:defRPr>
            </a:lvl3pPr>
            <a:lvl4pPr marL="9144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" charset="2"/>
              <a:buChar char="n"/>
              <a:defRPr kern="1200">
                <a:solidFill>
                  <a:schemeClr val="accent1"/>
                </a:solidFill>
                <a:latin typeface="Quadon Medium"/>
                <a:ea typeface="MS PGothic" panose="020B0600070205080204" pitchFamily="34" charset="-128"/>
                <a:cs typeface="Quadon Medium"/>
              </a:defRPr>
            </a:lvl4pPr>
            <a:lvl5pPr marL="11430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3">
                  <a:lumMod val="60000"/>
                  <a:lumOff val="40000"/>
                </a:schemeClr>
              </a:buClr>
              <a:buSzPct val="75000"/>
              <a:buFont typeface="Wingdings" charset="2"/>
              <a:buChar char="n"/>
              <a:defRPr kern="1200">
                <a:solidFill>
                  <a:schemeClr val="accent1"/>
                </a:solidFill>
                <a:latin typeface="Quadon Medium"/>
                <a:ea typeface="MS PGothic" panose="020B0600070205080204" pitchFamily="34" charset="-128"/>
                <a:cs typeface="Quadon Medium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Source: https://en.wikipedia.org/ </a:t>
            </a:r>
            <a:endParaRPr lang="en-US" dirty="0"/>
          </a:p>
          <a:p>
            <a:endParaRPr lang="en-US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D337A1EB-4DD7-41A3-A334-1777EAA7B3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1" b="3218"/>
          <a:stretch/>
        </p:blipFill>
        <p:spPr bwMode="auto">
          <a:xfrm>
            <a:off x="4622643" y="3689687"/>
            <a:ext cx="4216349" cy="228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BB3C5A1-7F10-4D57-B4E6-57EAABAB4677}"/>
              </a:ext>
            </a:extLst>
          </p:cNvPr>
          <p:cNvSpPr txBox="1">
            <a:spLocks/>
          </p:cNvSpPr>
          <p:nvPr/>
        </p:nvSpPr>
        <p:spPr bwMode="auto">
          <a:xfrm>
            <a:off x="5031092" y="5839078"/>
            <a:ext cx="3073634" cy="27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ts val="2000"/>
              </a:spcBef>
              <a:spcAft>
                <a:spcPct val="0"/>
              </a:spcAft>
              <a:buClr>
                <a:schemeClr val="accent3">
                  <a:lumMod val="60000"/>
                  <a:lumOff val="40000"/>
                </a:schemeClr>
              </a:buClr>
              <a:buSzPct val="75000"/>
              <a:buFont typeface="Wingdings" charset="2"/>
              <a:buChar char="n"/>
              <a:defRPr sz="2000" kern="1200">
                <a:solidFill>
                  <a:schemeClr val="accent1"/>
                </a:solidFill>
                <a:latin typeface="Quadon Medium"/>
                <a:ea typeface="MS PGothic" panose="020B0600070205080204" pitchFamily="34" charset="-128"/>
                <a:cs typeface="Quadon Medium"/>
              </a:defRPr>
            </a:lvl1pPr>
            <a:lvl2pPr marL="4572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" charset="2"/>
              <a:buChar char="n"/>
              <a:defRPr kern="1200">
                <a:solidFill>
                  <a:schemeClr val="accent1"/>
                </a:solidFill>
                <a:latin typeface="Quadon Medium"/>
                <a:ea typeface="MS PGothic" panose="020B0600070205080204" pitchFamily="34" charset="-128"/>
                <a:cs typeface="Quadon Medium"/>
              </a:defRPr>
            </a:lvl2pPr>
            <a:lvl3pPr marL="6858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3">
                  <a:lumMod val="60000"/>
                  <a:lumOff val="40000"/>
                </a:schemeClr>
              </a:buClr>
              <a:buSzPct val="75000"/>
              <a:buFont typeface="Wingdings" charset="2"/>
              <a:buChar char="n"/>
              <a:defRPr kern="1200">
                <a:solidFill>
                  <a:schemeClr val="accent1"/>
                </a:solidFill>
                <a:latin typeface="Quadon Medium"/>
                <a:ea typeface="MS PGothic" panose="020B0600070205080204" pitchFamily="34" charset="-128"/>
                <a:cs typeface="Quadon Medium"/>
              </a:defRPr>
            </a:lvl3pPr>
            <a:lvl4pPr marL="9144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" charset="2"/>
              <a:buChar char="n"/>
              <a:defRPr kern="1200">
                <a:solidFill>
                  <a:schemeClr val="accent1"/>
                </a:solidFill>
                <a:latin typeface="Quadon Medium"/>
                <a:ea typeface="MS PGothic" panose="020B0600070205080204" pitchFamily="34" charset="-128"/>
                <a:cs typeface="Quadon Medium"/>
              </a:defRPr>
            </a:lvl4pPr>
            <a:lvl5pPr marL="11430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3">
                  <a:lumMod val="60000"/>
                  <a:lumOff val="40000"/>
                </a:schemeClr>
              </a:buClr>
              <a:buSzPct val="75000"/>
              <a:buFont typeface="Wingdings" charset="2"/>
              <a:buChar char="n"/>
              <a:defRPr kern="1200">
                <a:solidFill>
                  <a:schemeClr val="accent1"/>
                </a:solidFill>
                <a:latin typeface="Quadon Medium"/>
                <a:ea typeface="MS PGothic" panose="020B0600070205080204" pitchFamily="34" charset="-128"/>
                <a:cs typeface="Quadon Medium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Source: https://teachmeanatomy.info/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944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820D2-05A7-452C-ACB0-70F7DABED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Process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2A5A51-3FA5-450C-BF88-D117DEC8EB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273"/>
          <a:stretch/>
        </p:blipFill>
        <p:spPr>
          <a:xfrm>
            <a:off x="36576" y="1941529"/>
            <a:ext cx="9144000" cy="421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1026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009D7-364D-4724-BD67-D9D37BA94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Grey-Scale Images?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AB317A9-CDEF-4442-9593-0C64E1576807}"/>
              </a:ext>
            </a:extLst>
          </p:cNvPr>
          <p:cNvSpPr txBox="1">
            <a:spLocks/>
          </p:cNvSpPr>
          <p:nvPr/>
        </p:nvSpPr>
        <p:spPr bwMode="auto">
          <a:xfrm>
            <a:off x="194517" y="6592879"/>
            <a:ext cx="8850831" cy="42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ts val="2000"/>
              </a:spcBef>
              <a:spcAft>
                <a:spcPct val="0"/>
              </a:spcAft>
              <a:buClr>
                <a:schemeClr val="accent3">
                  <a:lumMod val="60000"/>
                  <a:lumOff val="40000"/>
                </a:schemeClr>
              </a:buClr>
              <a:buSzPct val="75000"/>
              <a:buFont typeface="Wingdings" charset="2"/>
              <a:buChar char="n"/>
              <a:defRPr sz="2000" kern="1200">
                <a:solidFill>
                  <a:schemeClr val="accent1"/>
                </a:solidFill>
                <a:latin typeface="Quadon Medium"/>
                <a:ea typeface="MS PGothic" panose="020B0600070205080204" pitchFamily="34" charset="-128"/>
                <a:cs typeface="Quadon Medium"/>
              </a:defRPr>
            </a:lvl1pPr>
            <a:lvl2pPr marL="4572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" charset="2"/>
              <a:buChar char="n"/>
              <a:defRPr kern="1200">
                <a:solidFill>
                  <a:schemeClr val="accent1"/>
                </a:solidFill>
                <a:latin typeface="Quadon Medium"/>
                <a:ea typeface="MS PGothic" panose="020B0600070205080204" pitchFamily="34" charset="-128"/>
                <a:cs typeface="Quadon Medium"/>
              </a:defRPr>
            </a:lvl2pPr>
            <a:lvl3pPr marL="6858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3">
                  <a:lumMod val="60000"/>
                  <a:lumOff val="40000"/>
                </a:schemeClr>
              </a:buClr>
              <a:buSzPct val="75000"/>
              <a:buFont typeface="Wingdings" charset="2"/>
              <a:buChar char="n"/>
              <a:defRPr kern="1200">
                <a:solidFill>
                  <a:schemeClr val="accent1"/>
                </a:solidFill>
                <a:latin typeface="Quadon Medium"/>
                <a:ea typeface="MS PGothic" panose="020B0600070205080204" pitchFamily="34" charset="-128"/>
                <a:cs typeface="Quadon Medium"/>
              </a:defRPr>
            </a:lvl3pPr>
            <a:lvl4pPr marL="9144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" charset="2"/>
              <a:buChar char="n"/>
              <a:defRPr kern="1200">
                <a:solidFill>
                  <a:schemeClr val="accent1"/>
                </a:solidFill>
                <a:latin typeface="Quadon Medium"/>
                <a:ea typeface="MS PGothic" panose="020B0600070205080204" pitchFamily="34" charset="-128"/>
                <a:cs typeface="Quadon Medium"/>
              </a:defRPr>
            </a:lvl4pPr>
            <a:lvl5pPr marL="11430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3">
                  <a:lumMod val="60000"/>
                  <a:lumOff val="40000"/>
                </a:schemeClr>
              </a:buClr>
              <a:buSzPct val="75000"/>
              <a:buFont typeface="Wingdings" charset="2"/>
              <a:buChar char="n"/>
              <a:defRPr kern="1200">
                <a:solidFill>
                  <a:schemeClr val="accent1"/>
                </a:solidFill>
                <a:latin typeface="Quadon Medium"/>
                <a:ea typeface="MS PGothic" panose="020B0600070205080204" pitchFamily="34" charset="-128"/>
                <a:cs typeface="Quadon Medium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50" dirty="0"/>
              <a:t>[7] C. Zhu et. al, "An Ensemble Retinal Vessel Segmentation Based on Supervised Learning in Fundus Images," </a:t>
            </a:r>
            <a:r>
              <a:rPr lang="en-US" sz="1050" i="1" dirty="0"/>
              <a:t>Chinese Journal of Electronics</a:t>
            </a:r>
            <a:r>
              <a:rPr lang="en-US" sz="1050" dirty="0"/>
              <a:t>, Aug. 2016.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5C168F-4D28-4133-A9C3-D39362906F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988"/>
          <a:stretch/>
        </p:blipFill>
        <p:spPr>
          <a:xfrm>
            <a:off x="-396489" y="1618487"/>
            <a:ext cx="8558988" cy="49743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11E600-E6B1-4838-88D8-EFF2EE7234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566" r="70800" b="18273"/>
          <a:stretch/>
        </p:blipFill>
        <p:spPr>
          <a:xfrm>
            <a:off x="6473952" y="814682"/>
            <a:ext cx="2670048" cy="160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0747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81F1F-13CD-4DF7-AAF5-D139BA810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Vessel Segmentation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4F1312-613A-4C45-B90F-B2C96C62235C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lvl="0"/>
            <a:r>
              <a:rPr lang="en-US" dirty="0"/>
              <a:t>A vessel selection was developed using the U-net architecture. </a:t>
            </a:r>
          </a:p>
          <a:p>
            <a:pPr lvl="0"/>
            <a:r>
              <a:rPr lang="en-US" dirty="0"/>
              <a:t>Trained on the Digital Retinal Images for Vessel Extraction (DRIVE) database. </a:t>
            </a:r>
          </a:p>
          <a:p>
            <a:pPr lvl="0"/>
            <a:r>
              <a:rPr lang="en-US" dirty="0"/>
              <a:t>The DRIVE dataset contains 40 retina fundus images </a:t>
            </a:r>
          </a:p>
          <a:p>
            <a:pPr lvl="0"/>
            <a:r>
              <a:rPr lang="en-US" dirty="0"/>
              <a:t>The resulting network performs automated vessel segmentation.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D1DC66-56DE-4AB5-BDF8-BCD27F57AE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94" t="57421" r="33493" b="678"/>
          <a:stretch/>
        </p:blipFill>
        <p:spPr>
          <a:xfrm>
            <a:off x="5603391" y="581025"/>
            <a:ext cx="3212741" cy="172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7440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81F1F-13CD-4DF7-AAF5-D139BA810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650" y="683495"/>
            <a:ext cx="7556500" cy="1116012"/>
          </a:xfrm>
        </p:spPr>
        <p:txBody>
          <a:bodyPr/>
          <a:lstStyle/>
          <a:p>
            <a:r>
              <a:rPr lang="en-US" dirty="0"/>
              <a:t>What is SVM?</a:t>
            </a:r>
          </a:p>
        </p:txBody>
      </p:sp>
      <p:pic>
        <p:nvPicPr>
          <p:cNvPr id="2050" name="Picture 2" descr="Implementing a Soft-Margin Kernelized Support Vector Machine ...">
            <a:extLst>
              <a:ext uri="{FF2B5EF4-FFF2-40B4-BE49-F238E27FC236}">
                <a16:creationId xmlns:a16="http://schemas.microsoft.com/office/drawing/2014/main" id="{D8341FD5-F487-4441-BFB2-AE27C5633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696" y="1613149"/>
            <a:ext cx="7132038" cy="4705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76DE2-6CD0-4E1C-A11F-821870E006DF}"/>
              </a:ext>
            </a:extLst>
          </p:cNvPr>
          <p:cNvSpPr txBox="1">
            <a:spLocks/>
          </p:cNvSpPr>
          <p:nvPr/>
        </p:nvSpPr>
        <p:spPr bwMode="auto">
          <a:xfrm>
            <a:off x="1958106" y="6418952"/>
            <a:ext cx="4874493" cy="32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ts val="2000"/>
              </a:spcBef>
              <a:spcAft>
                <a:spcPct val="0"/>
              </a:spcAft>
              <a:buClr>
                <a:schemeClr val="accent3">
                  <a:lumMod val="60000"/>
                  <a:lumOff val="40000"/>
                </a:schemeClr>
              </a:buClr>
              <a:buSzPct val="75000"/>
              <a:buFont typeface="Wingdings" charset="2"/>
              <a:buChar char="n"/>
              <a:defRPr sz="2000" kern="1200">
                <a:solidFill>
                  <a:schemeClr val="accent1"/>
                </a:solidFill>
                <a:latin typeface="Quadon Medium"/>
                <a:ea typeface="MS PGothic" panose="020B0600070205080204" pitchFamily="34" charset="-128"/>
                <a:cs typeface="Quadon Medium"/>
              </a:defRPr>
            </a:lvl1pPr>
            <a:lvl2pPr marL="4572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" charset="2"/>
              <a:buChar char="n"/>
              <a:defRPr kern="1200">
                <a:solidFill>
                  <a:schemeClr val="accent1"/>
                </a:solidFill>
                <a:latin typeface="Quadon Medium"/>
                <a:ea typeface="MS PGothic" panose="020B0600070205080204" pitchFamily="34" charset="-128"/>
                <a:cs typeface="Quadon Medium"/>
              </a:defRPr>
            </a:lvl2pPr>
            <a:lvl3pPr marL="6858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3">
                  <a:lumMod val="60000"/>
                  <a:lumOff val="40000"/>
                </a:schemeClr>
              </a:buClr>
              <a:buSzPct val="75000"/>
              <a:buFont typeface="Wingdings" charset="2"/>
              <a:buChar char="n"/>
              <a:defRPr kern="1200">
                <a:solidFill>
                  <a:schemeClr val="accent1"/>
                </a:solidFill>
                <a:latin typeface="Quadon Medium"/>
                <a:ea typeface="MS PGothic" panose="020B0600070205080204" pitchFamily="34" charset="-128"/>
                <a:cs typeface="Quadon Medium"/>
              </a:defRPr>
            </a:lvl3pPr>
            <a:lvl4pPr marL="9144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" charset="2"/>
              <a:buChar char="n"/>
              <a:defRPr kern="1200">
                <a:solidFill>
                  <a:schemeClr val="accent1"/>
                </a:solidFill>
                <a:latin typeface="Quadon Medium"/>
                <a:ea typeface="MS PGothic" panose="020B0600070205080204" pitchFamily="34" charset="-128"/>
                <a:cs typeface="Quadon Medium"/>
              </a:defRPr>
            </a:lvl4pPr>
            <a:lvl5pPr marL="11430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3">
                  <a:lumMod val="60000"/>
                  <a:lumOff val="40000"/>
                </a:schemeClr>
              </a:buClr>
              <a:buSzPct val="75000"/>
              <a:buFont typeface="Wingdings" charset="2"/>
              <a:buChar char="n"/>
              <a:defRPr kern="1200">
                <a:solidFill>
                  <a:schemeClr val="accent1"/>
                </a:solidFill>
                <a:latin typeface="Quadon Medium"/>
                <a:ea typeface="MS PGothic" panose="020B0600070205080204" pitchFamily="34" charset="-128"/>
                <a:cs typeface="Quadon Medium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Source: https://lmb.informatik.uni-freiburg.de/people/ronneber/u-net/</a:t>
            </a:r>
          </a:p>
          <a:p>
            <a:pPr marL="0" indent="0">
              <a:spcBef>
                <a:spcPts val="0"/>
              </a:spcBef>
              <a:buNone/>
            </a:pPr>
            <a:endParaRPr lang="en-US" sz="9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219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AF029-F101-4BAC-ABDA-625186AC8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 Vector Machine (SVM)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E1CC16-399D-468B-AFE2-EA92AE138FD2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lvl="0"/>
            <a:r>
              <a:rPr lang="en-US" dirty="0"/>
              <a:t>80% of the data for the development, 20% for testing</a:t>
            </a:r>
          </a:p>
          <a:p>
            <a:pPr lvl="0"/>
            <a:r>
              <a:rPr lang="en-US" dirty="0"/>
              <a:t>Trained using fivefold cross validation. </a:t>
            </a:r>
          </a:p>
          <a:p>
            <a:pPr lvl="0"/>
            <a:r>
              <a:rPr lang="en-US" dirty="0"/>
              <a:t>Kernels: Linear, Sigmoid, RBF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1B1381-0EA1-4F6E-A48C-3386470FF0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180" t="5411" r="2667" b="51557"/>
          <a:stretch/>
        </p:blipFill>
        <p:spPr>
          <a:xfrm>
            <a:off x="6486525" y="674223"/>
            <a:ext cx="2811587" cy="15001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255270-DF54-4EE8-9F00-DF2278BF23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35212"/>
            <a:ext cx="9144000" cy="266422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6EDF519-AD14-4BC5-B479-7526C05C1429}"/>
              </a:ext>
            </a:extLst>
          </p:cNvPr>
          <p:cNvSpPr txBox="1">
            <a:spLocks/>
          </p:cNvSpPr>
          <p:nvPr/>
        </p:nvSpPr>
        <p:spPr bwMode="auto">
          <a:xfrm>
            <a:off x="1958106" y="6418952"/>
            <a:ext cx="4874493" cy="32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ts val="2000"/>
              </a:spcBef>
              <a:spcAft>
                <a:spcPct val="0"/>
              </a:spcAft>
              <a:buClr>
                <a:schemeClr val="accent3">
                  <a:lumMod val="60000"/>
                  <a:lumOff val="40000"/>
                </a:schemeClr>
              </a:buClr>
              <a:buSzPct val="75000"/>
              <a:buFont typeface="Wingdings" charset="2"/>
              <a:buChar char="n"/>
              <a:defRPr sz="2000" kern="1200">
                <a:solidFill>
                  <a:schemeClr val="accent1"/>
                </a:solidFill>
                <a:latin typeface="Quadon Medium"/>
                <a:ea typeface="MS PGothic" panose="020B0600070205080204" pitchFamily="34" charset="-128"/>
                <a:cs typeface="Quadon Medium"/>
              </a:defRPr>
            </a:lvl1pPr>
            <a:lvl2pPr marL="4572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" charset="2"/>
              <a:buChar char="n"/>
              <a:defRPr kern="1200">
                <a:solidFill>
                  <a:schemeClr val="accent1"/>
                </a:solidFill>
                <a:latin typeface="Quadon Medium"/>
                <a:ea typeface="MS PGothic" panose="020B0600070205080204" pitchFamily="34" charset="-128"/>
                <a:cs typeface="Quadon Medium"/>
              </a:defRPr>
            </a:lvl2pPr>
            <a:lvl3pPr marL="6858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3">
                  <a:lumMod val="60000"/>
                  <a:lumOff val="40000"/>
                </a:schemeClr>
              </a:buClr>
              <a:buSzPct val="75000"/>
              <a:buFont typeface="Wingdings" charset="2"/>
              <a:buChar char="n"/>
              <a:defRPr kern="1200">
                <a:solidFill>
                  <a:schemeClr val="accent1"/>
                </a:solidFill>
                <a:latin typeface="Quadon Medium"/>
                <a:ea typeface="MS PGothic" panose="020B0600070205080204" pitchFamily="34" charset="-128"/>
                <a:cs typeface="Quadon Medium"/>
              </a:defRPr>
            </a:lvl3pPr>
            <a:lvl4pPr marL="9144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" charset="2"/>
              <a:buChar char="n"/>
              <a:defRPr kern="1200">
                <a:solidFill>
                  <a:schemeClr val="accent1"/>
                </a:solidFill>
                <a:latin typeface="Quadon Medium"/>
                <a:ea typeface="MS PGothic" panose="020B0600070205080204" pitchFamily="34" charset="-128"/>
                <a:cs typeface="Quadon Medium"/>
              </a:defRPr>
            </a:lvl4pPr>
            <a:lvl5pPr marL="11430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3">
                  <a:lumMod val="60000"/>
                  <a:lumOff val="40000"/>
                </a:schemeClr>
              </a:buClr>
              <a:buSzPct val="75000"/>
              <a:buFont typeface="Wingdings" charset="2"/>
              <a:buChar char="n"/>
              <a:defRPr kern="1200">
                <a:solidFill>
                  <a:schemeClr val="accent1"/>
                </a:solidFill>
                <a:latin typeface="Quadon Medium"/>
                <a:ea typeface="MS PGothic" panose="020B0600070205080204" pitchFamily="34" charset="-128"/>
                <a:cs typeface="Quadon Medium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Source: https://towardsdatascience.com</a:t>
            </a:r>
            <a:endParaRPr lang="en-US" sz="9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2824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820D2-05A7-452C-ACB0-70F7DABED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Process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2A5A51-3FA5-450C-BF88-D117DEC8EB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273"/>
          <a:stretch/>
        </p:blipFill>
        <p:spPr>
          <a:xfrm>
            <a:off x="36576" y="1941529"/>
            <a:ext cx="9144000" cy="421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644614"/>
      </p:ext>
    </p:extLst>
  </p:cSld>
  <p:clrMapOvr>
    <a:masterClrMapping/>
  </p:clrMapOvr>
</p:sld>
</file>

<file path=ppt/theme/theme1.xml><?xml version="1.0" encoding="utf-8"?>
<a:theme xmlns:a="http://schemas.openxmlformats.org/drawingml/2006/main" name="PNE Theme Slide Deck">
  <a:themeElements>
    <a:clrScheme name="Custom 7">
      <a:dk1>
        <a:sysClr val="windowText" lastClr="000000"/>
      </a:dk1>
      <a:lt1>
        <a:sysClr val="window" lastClr="FFFFFF"/>
      </a:lt1>
      <a:dk2>
        <a:srgbClr val="000C3E"/>
      </a:dk2>
      <a:lt2>
        <a:srgbClr val="6C9AC3"/>
      </a:lt2>
      <a:accent1>
        <a:srgbClr val="00529B"/>
      </a:accent1>
      <a:accent2>
        <a:srgbClr val="00529B"/>
      </a:accent2>
      <a:accent3>
        <a:srgbClr val="E17F35"/>
      </a:accent3>
      <a:accent4>
        <a:srgbClr val="FF462C"/>
      </a:accent4>
      <a:accent5>
        <a:srgbClr val="FF462C"/>
      </a:accent5>
      <a:accent6>
        <a:srgbClr val="6C9AC3"/>
      </a:accent6>
      <a:hlink>
        <a:srgbClr val="FF462C"/>
      </a:hlink>
      <a:folHlink>
        <a:srgbClr val="FF7F35"/>
      </a:folHlink>
    </a:clrScheme>
    <a:fontScheme name="Advantage">
      <a:maj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694</TotalTime>
  <Words>1117</Words>
  <Application>Microsoft Office PowerPoint</Application>
  <PresentationFormat>On-screen Show (4:3)</PresentationFormat>
  <Paragraphs>199</Paragraphs>
  <Slides>18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Calibri</vt:lpstr>
      <vt:lpstr>Cambria</vt:lpstr>
      <vt:lpstr>Gentona Book</vt:lpstr>
      <vt:lpstr>Quadon Medium</vt:lpstr>
      <vt:lpstr>Rockwell</vt:lpstr>
      <vt:lpstr>Times New Roman</vt:lpstr>
      <vt:lpstr>Wingdings</vt:lpstr>
      <vt:lpstr>PNE Theme Slide Deck</vt:lpstr>
      <vt:lpstr>Machine Learning for Parkinson’s Disease Diagnosis using Fundus Eye Images </vt:lpstr>
      <vt:lpstr>What is Parkinson’s Disease</vt:lpstr>
      <vt:lpstr>The Eye and the Brain</vt:lpstr>
      <vt:lpstr>Machine Learning Process</vt:lpstr>
      <vt:lpstr>Why Grey-Scale Images?</vt:lpstr>
      <vt:lpstr>Vessel Segmentation</vt:lpstr>
      <vt:lpstr>What is SVM?</vt:lpstr>
      <vt:lpstr>Support Vector Machine (SVM)</vt:lpstr>
      <vt:lpstr>Machine Learning Process</vt:lpstr>
      <vt:lpstr>UK Biobank (UKB) Dataset</vt:lpstr>
      <vt:lpstr>UF-UKB Dataset</vt:lpstr>
      <vt:lpstr>UKB Results</vt:lpstr>
      <vt:lpstr>UF-UKB Results</vt:lpstr>
      <vt:lpstr>Saliency Map</vt:lpstr>
      <vt:lpstr>Conclusions</vt:lpstr>
      <vt:lpstr>Limitations and Future Work</vt:lpstr>
      <vt:lpstr>Acknowledgements</vt:lpstr>
      <vt:lpstr>Sensitivity and Specificity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Crimmins,Candi</dc:creator>
  <cp:lastModifiedBy>Diaz,Maximillian T</cp:lastModifiedBy>
  <cp:revision>64</cp:revision>
  <dcterms:created xsi:type="dcterms:W3CDTF">2016-05-03T13:20:53Z</dcterms:created>
  <dcterms:modified xsi:type="dcterms:W3CDTF">2020-10-20T21:38:45Z</dcterms:modified>
</cp:coreProperties>
</file>